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60" r:id="rId3"/>
    <p:sldId id="261" r:id="rId4"/>
    <p:sldId id="258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59" r:id="rId16"/>
    <p:sldId id="273" r:id="rId1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7"/>
    <p:restoredTop sz="94582"/>
  </p:normalViewPr>
  <p:slideViewPr>
    <p:cSldViewPr snapToGrid="0">
      <p:cViewPr varScale="1">
        <p:scale>
          <a:sx n="95" d="100"/>
          <a:sy n="95" d="100"/>
        </p:scale>
        <p:origin x="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918D7-6259-1D45-9112-107CC74581DE}" type="datetimeFigureOut">
              <a:rPr lang="en-CN" smtClean="0"/>
              <a:t>2025/9/5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30688-74F7-BB4D-91B0-419CFF1CDA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95335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30688-74F7-BB4D-91B0-419CFF1CDA9A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65880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900D0-74FE-286D-1FB2-1528CED01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DF377-7E02-266F-3B5E-C8CEB7F1E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DC9D2-EB1F-040B-5C15-DC7C9FCC1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56ABD-2732-B541-B829-99106CAD4003}" type="datetimeFigureOut">
              <a:rPr lang="en-CN" smtClean="0"/>
              <a:t>2025/9/5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09DE3-3D9E-2B83-5745-24E973A8E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E2E24-02CD-44FD-8802-703E36CB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01355-F11C-DA4A-8C1A-A6C0A156AD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05847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2226-E074-0492-67AE-79372851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E5C04-1022-3B5A-EC37-ECFFE552D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774FE-E4A2-1F7B-D8BF-203AAC28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56ABD-2732-B541-B829-99106CAD4003}" type="datetimeFigureOut">
              <a:rPr lang="en-CN" smtClean="0"/>
              <a:t>2025/9/5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798F5-13DB-CF72-4FA4-8CA178084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BCC80-DFF9-5254-D21A-DA4024A5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01355-F11C-DA4A-8C1A-A6C0A156AD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8252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BDE1A4-927D-30C4-B9DF-7D7733DCA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83D49-C9B6-0386-F5A9-D573F3545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5678D-018E-BC74-4857-A775C073F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56ABD-2732-B541-B829-99106CAD4003}" type="datetimeFigureOut">
              <a:rPr lang="en-CN" smtClean="0"/>
              <a:t>2025/9/5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019D0-A816-F222-C170-706B79B1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164D3-2F55-2FD6-A3A6-A82B1CE5D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01355-F11C-DA4A-8C1A-A6C0A156AD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1778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4EF3-A358-A00D-179C-4CCE06E1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992CF-2241-1DC8-8908-409BAC1C7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E8F4C-95B1-9093-0E23-8779F63EA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56ABD-2732-B541-B829-99106CAD4003}" type="datetimeFigureOut">
              <a:rPr lang="en-CN" smtClean="0"/>
              <a:t>2025/9/5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503CB-ED3D-4B51-7CF5-FD2093636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CC226-7B61-D9C8-E5FC-0B8A46AC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01355-F11C-DA4A-8C1A-A6C0A156AD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15205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CCC9D-6AEF-560E-ABC8-CFF8401BD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DF4FC-3BD0-0BC0-4152-5D152655B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15302-C494-5837-84B1-892CEFFEF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56ABD-2732-B541-B829-99106CAD4003}" type="datetimeFigureOut">
              <a:rPr lang="en-CN" smtClean="0"/>
              <a:t>2025/9/5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7F1E8-918A-71F8-BBC0-921E91E5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85E7D-59DA-A6F3-F52E-5AE5263E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01355-F11C-DA4A-8C1A-A6C0A156AD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73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40781-F359-456A-3526-A8A6EB5E4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45886-9A5D-C734-A9A3-55B7DFB22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4473C-70CB-B16F-4DAE-762AEFE5C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8609E-D36F-6025-79A8-E704482F5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56ABD-2732-B541-B829-99106CAD4003}" type="datetimeFigureOut">
              <a:rPr lang="en-CN" smtClean="0"/>
              <a:t>2025/9/5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3BF87-16DA-E72D-511B-FD5A5D4D1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F4176-A2EA-9C53-EFE5-13B0448C5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01355-F11C-DA4A-8C1A-A6C0A156AD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2488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834F1-0C87-1973-2C81-E1D97190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DFA42-1E97-226D-EF43-05E99A8BD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CE344-A598-805D-B516-155C30E5F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238C5A-31BE-24F9-3732-C093500ACE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41FFEA-EF67-07C1-C33A-2BA6A7DFA6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67058F-FE9E-AF76-A8B8-693F7A6E8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56ABD-2732-B541-B829-99106CAD4003}" type="datetimeFigureOut">
              <a:rPr lang="en-CN" smtClean="0"/>
              <a:t>2025/9/5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98E36-1486-45D8-873A-7F81BAD0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92BA3-17AE-08CB-7AE4-9061BAF88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01355-F11C-DA4A-8C1A-A6C0A156AD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81778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8B4A2-2BF9-E8AB-4A9B-3FF593451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16D36B-3B92-43E1-D0CC-AB29BEDA9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56ABD-2732-B541-B829-99106CAD4003}" type="datetimeFigureOut">
              <a:rPr lang="en-CN" smtClean="0"/>
              <a:t>2025/9/5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15C23-0CE3-4284-A459-894F2AAF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1E5C1-A801-7916-6EE6-E5222EB29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01355-F11C-DA4A-8C1A-A6C0A156AD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57142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9AC6B7-40FC-7AA6-F45E-77C48056E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56ABD-2732-B541-B829-99106CAD4003}" type="datetimeFigureOut">
              <a:rPr lang="en-CN" smtClean="0"/>
              <a:t>2025/9/5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522F13-D3DC-4527-C132-52CB3DEF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C940-C799-9A7A-E8E0-76D39ED2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01355-F11C-DA4A-8C1A-A6C0A156AD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7955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F3D2-EF3F-EBCE-FF61-09F653AFA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8B228-9FFF-E4D5-4A8D-2092C2A8D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B1145-3873-E9F3-33D9-62CD12D2F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2D5DF-441B-D9E9-DC76-7575956AB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56ABD-2732-B541-B829-99106CAD4003}" type="datetimeFigureOut">
              <a:rPr lang="en-CN" smtClean="0"/>
              <a:t>2025/9/5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A0596-0F0D-FFFE-2D82-7F6B8AE23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2655E-4132-71BF-BF00-162C8F41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01355-F11C-DA4A-8C1A-A6C0A156AD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65666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13C3-610C-F8D8-3749-39BE48655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B3A5A4-4112-B7CF-0142-3936604494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C9CDA-CDCA-D4AC-52DD-4BF76379F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68BEE-0ED0-E31D-10AB-B7D73F263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56ABD-2732-B541-B829-99106CAD4003}" type="datetimeFigureOut">
              <a:rPr lang="en-CN" smtClean="0"/>
              <a:t>2025/9/5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D197A-BE3A-D3B4-8443-F5DC6C57E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D9279-3CF5-25F3-44EE-3DE83672B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01355-F11C-DA4A-8C1A-A6C0A156AD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831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DA677B-A455-3F05-5745-15D9ABA76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33127-AF83-E4A4-7C83-C360CE75D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52E5E-EAC9-D7E8-1E0F-4DC42A4E1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B56ABD-2732-B541-B829-99106CAD4003}" type="datetimeFigureOut">
              <a:rPr lang="en-CN" smtClean="0"/>
              <a:t>2025/9/5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E20E4-F18E-7614-2258-94A5EC3EC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260D0-8765-1C98-F269-3EC5E11D4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301355-F11C-DA4A-8C1A-A6C0A156AD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77856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8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827103" y="1352443"/>
            <a:ext cx="10537794" cy="16421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Optimization of Mixed Traffic Systems with AV Participation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Urban Matching to Highway Behavior Control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42B23C-BD5B-0BD2-2E52-D1E6BABF1A89}"/>
              </a:ext>
            </a:extLst>
          </p:cNvPr>
          <p:cNvSpPr txBox="1"/>
          <p:nvPr/>
        </p:nvSpPr>
        <p:spPr>
          <a:xfrm>
            <a:off x="827103" y="4491297"/>
            <a:ext cx="10537794" cy="1642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Student: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Kexin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Ruolin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April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17th,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E423EC1F-FC13-52D5-2013-066F3FDCB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398" y="3899854"/>
            <a:ext cx="2911204" cy="1328236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4E43DC-6110-C2B7-F06D-3F0B8056BB4C}"/>
              </a:ext>
            </a:extLst>
          </p:cNvPr>
          <p:cNvSpPr txBox="1"/>
          <p:nvPr/>
        </p:nvSpPr>
        <p:spPr>
          <a:xfrm>
            <a:off x="191637" y="148598"/>
            <a:ext cx="118047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dk1"/>
                </a:solidFill>
              </a:rPr>
              <a:t>Optimizing Mixed Traffic Flow in Highway Weaving Ramps: A Stackelberg</a:t>
            </a:r>
            <a:r>
              <a:rPr lang="en-US" altLang="zh-CN" sz="2400" b="1" dirty="0">
                <a:solidFill>
                  <a:schemeClr val="dk1"/>
                </a:solidFill>
              </a:rPr>
              <a:t>-Wardrop</a:t>
            </a:r>
            <a:r>
              <a:rPr lang="en-US" sz="2400" b="1" dirty="0">
                <a:solidFill>
                  <a:schemeClr val="dk1"/>
                </a:solidFill>
              </a:rPr>
              <a:t> Game Approach</a:t>
            </a:r>
          </a:p>
          <a:p>
            <a:endParaRPr lang="en-US" sz="2400" b="1" dirty="0"/>
          </a:p>
        </p:txBody>
      </p:sp>
      <p:pic>
        <p:nvPicPr>
          <p:cNvPr id="6" name="Picture 5" descr="A white rectangular object with arrows&#10;&#10;AI-generated content may be incorrect.">
            <a:extLst>
              <a:ext uri="{FF2B5EF4-FFF2-40B4-BE49-F238E27FC236}">
                <a16:creationId xmlns:a16="http://schemas.microsoft.com/office/drawing/2014/main" id="{09817535-5542-360D-157E-C81AC1E73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047" y="1348927"/>
            <a:ext cx="6533537" cy="2009082"/>
          </a:xfrm>
          <a:prstGeom prst="rect">
            <a:avLst/>
          </a:prstGeom>
        </p:spPr>
      </p:pic>
      <p:pic>
        <p:nvPicPr>
          <p:cNvPr id="7" name="Picture 6" descr="A white star with black text&#10;&#10;AI-generated content may be incorrect.">
            <a:extLst>
              <a:ext uri="{FF2B5EF4-FFF2-40B4-BE49-F238E27FC236}">
                <a16:creationId xmlns:a16="http://schemas.microsoft.com/office/drawing/2014/main" id="{57E39647-CBB7-1D21-F0A4-F83B6CE2E5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770"/>
          <a:stretch/>
        </p:blipFill>
        <p:spPr>
          <a:xfrm>
            <a:off x="191637" y="1118841"/>
            <a:ext cx="1520508" cy="120033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0D6E35-1B88-DC1C-8C6A-E13B38E51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903" y="4132149"/>
            <a:ext cx="7292292" cy="2340887"/>
          </a:xfrm>
          <a:prstGeom prst="rect">
            <a:avLst/>
          </a:prstGeom>
        </p:spPr>
      </p:pic>
      <p:pic>
        <p:nvPicPr>
          <p:cNvPr id="11" name="Picture 10" descr="A diagram of a car with a light bulb and a light bulb&#10;&#10;AI-generated content may be incorrect.">
            <a:extLst>
              <a:ext uri="{FF2B5EF4-FFF2-40B4-BE49-F238E27FC236}">
                <a16:creationId xmlns:a16="http://schemas.microsoft.com/office/drawing/2014/main" id="{4908CF85-4E42-1801-E094-FA47F5B4F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370" y="1390510"/>
            <a:ext cx="3595226" cy="2088655"/>
          </a:xfrm>
          <a:prstGeom prst="rect">
            <a:avLst/>
          </a:prstGeom>
        </p:spPr>
      </p:pic>
      <p:pic>
        <p:nvPicPr>
          <p:cNvPr id="14" name="Picture 13" descr="A couple of cars with text&#10;&#10;AI-generated content may be incorrect.">
            <a:extLst>
              <a:ext uri="{FF2B5EF4-FFF2-40B4-BE49-F238E27FC236}">
                <a16:creationId xmlns:a16="http://schemas.microsoft.com/office/drawing/2014/main" id="{E7D21D87-126C-D1FB-8EDD-CFAF38CCD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1868" y="2870466"/>
            <a:ext cx="3037779" cy="9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52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8D94B-CB83-2524-3690-C5BA4F48D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F6BF56-1AD8-A169-1A93-26F89D39D6B1}"/>
              </a:ext>
            </a:extLst>
          </p:cNvPr>
          <p:cNvSpPr txBox="1"/>
          <p:nvPr/>
        </p:nvSpPr>
        <p:spPr>
          <a:xfrm>
            <a:off x="191637" y="148598"/>
            <a:ext cx="118047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dk1"/>
                </a:solidFill>
              </a:rPr>
              <a:t>Optimizing Mixed Traffic Flow in Highway Weaving Ramps: A Stackelberg</a:t>
            </a:r>
            <a:r>
              <a:rPr lang="en-US" altLang="zh-CN" sz="2400" b="1" dirty="0">
                <a:solidFill>
                  <a:schemeClr val="dk1"/>
                </a:solidFill>
              </a:rPr>
              <a:t>-Wardrop</a:t>
            </a:r>
            <a:r>
              <a:rPr lang="en-US" sz="2400" b="1" dirty="0">
                <a:solidFill>
                  <a:schemeClr val="dk1"/>
                </a:solidFill>
              </a:rPr>
              <a:t> Game Approach</a:t>
            </a:r>
          </a:p>
          <a:p>
            <a:endParaRPr lang="en-US" sz="2400" b="1" dirty="0"/>
          </a:p>
        </p:txBody>
      </p:sp>
      <p:pic>
        <p:nvPicPr>
          <p:cNvPr id="6" name="Picture 5" descr="A white rectangular object with arrows&#10;&#10;AI-generated content may be incorrect.">
            <a:extLst>
              <a:ext uri="{FF2B5EF4-FFF2-40B4-BE49-F238E27FC236}">
                <a16:creationId xmlns:a16="http://schemas.microsoft.com/office/drawing/2014/main" id="{94467F19-CB56-DA39-6217-24463181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047" y="1348927"/>
            <a:ext cx="6533537" cy="2009082"/>
          </a:xfrm>
          <a:prstGeom prst="rect">
            <a:avLst/>
          </a:prstGeom>
        </p:spPr>
      </p:pic>
      <p:pic>
        <p:nvPicPr>
          <p:cNvPr id="7" name="Picture 6" descr="A white star with black text&#10;&#10;AI-generated content may be incorrect.">
            <a:extLst>
              <a:ext uri="{FF2B5EF4-FFF2-40B4-BE49-F238E27FC236}">
                <a16:creationId xmlns:a16="http://schemas.microsoft.com/office/drawing/2014/main" id="{BEB00160-1DEC-2738-A5E8-2BEB2D7D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770"/>
          <a:stretch/>
        </p:blipFill>
        <p:spPr>
          <a:xfrm>
            <a:off x="191637" y="1118841"/>
            <a:ext cx="1520508" cy="1200330"/>
          </a:xfrm>
          <a:prstGeom prst="rect">
            <a:avLst/>
          </a:prstGeom>
        </p:spPr>
      </p:pic>
      <p:pic>
        <p:nvPicPr>
          <p:cNvPr id="11" name="Picture 10" descr="A diagram of a car with a light bulb and a light bulb&#10;&#10;AI-generated content may be incorrect.">
            <a:extLst>
              <a:ext uri="{FF2B5EF4-FFF2-40B4-BE49-F238E27FC236}">
                <a16:creationId xmlns:a16="http://schemas.microsoft.com/office/drawing/2014/main" id="{3B285605-BE58-E3AB-92F3-E8B04933A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370" y="1390510"/>
            <a:ext cx="3595226" cy="2088655"/>
          </a:xfrm>
          <a:prstGeom prst="rect">
            <a:avLst/>
          </a:prstGeom>
        </p:spPr>
      </p:pic>
      <p:pic>
        <p:nvPicPr>
          <p:cNvPr id="14" name="Picture 13" descr="A couple of cars with text&#10;&#10;AI-generated content may be incorrect.">
            <a:extLst>
              <a:ext uri="{FF2B5EF4-FFF2-40B4-BE49-F238E27FC236}">
                <a16:creationId xmlns:a16="http://schemas.microsoft.com/office/drawing/2014/main" id="{96224E2C-2BB5-4B77-80C5-62EDC605B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868" y="2870466"/>
            <a:ext cx="3037779" cy="910588"/>
          </a:xfrm>
          <a:prstGeom prst="rect">
            <a:avLst/>
          </a:prstGeom>
        </p:spPr>
      </p:pic>
      <p:pic>
        <p:nvPicPr>
          <p:cNvPr id="3" name="Picture 2" descr="A screenshot of a math equation&#10;&#10;AI-generated content may be incorrect.">
            <a:extLst>
              <a:ext uri="{FF2B5EF4-FFF2-40B4-BE49-F238E27FC236}">
                <a16:creationId xmlns:a16="http://schemas.microsoft.com/office/drawing/2014/main" id="{16281494-F4B6-4FCF-161C-E603B0903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679" y="4651525"/>
            <a:ext cx="8070661" cy="1302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7BDCA5-5265-B39E-9159-E817DCAFB3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5107" y="4338934"/>
            <a:ext cx="2225386" cy="2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1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unction&#10;&#10;AI-generated content may be incorrect.">
            <a:extLst>
              <a:ext uri="{FF2B5EF4-FFF2-40B4-BE49-F238E27FC236}">
                <a16:creationId xmlns:a16="http://schemas.microsoft.com/office/drawing/2014/main" id="{1DC31E6D-5F05-10E0-BE67-9E07A839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01" y="662879"/>
            <a:ext cx="9117955" cy="2766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724640-13F8-3D37-8DBB-75E8C97BFD22}"/>
              </a:ext>
            </a:extLst>
          </p:cNvPr>
          <p:cNvSpPr txBox="1"/>
          <p:nvPr/>
        </p:nvSpPr>
        <p:spPr>
          <a:xfrm>
            <a:off x="524285" y="164701"/>
            <a:ext cx="423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Stackelberg</a:t>
            </a:r>
            <a:r>
              <a:rPr lang="zh-CN" altLang="en-US" b="1" dirty="0"/>
              <a:t> </a:t>
            </a:r>
            <a:r>
              <a:rPr lang="en-US" altLang="zh-CN" b="1" dirty="0"/>
              <a:t>Optimization</a:t>
            </a:r>
            <a:r>
              <a:rPr lang="zh-CN" altLang="en-US" b="1" dirty="0"/>
              <a:t> </a:t>
            </a:r>
            <a:r>
              <a:rPr lang="en-US" altLang="zh-CN" b="1" dirty="0"/>
              <a:t>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F17AA-0F9D-1764-506D-3347C6877421}"/>
              </a:ext>
            </a:extLst>
          </p:cNvPr>
          <p:cNvSpPr txBox="1"/>
          <p:nvPr/>
        </p:nvSpPr>
        <p:spPr>
          <a:xfrm>
            <a:off x="524284" y="3557846"/>
            <a:ext cx="423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Wardrop</a:t>
            </a:r>
            <a:r>
              <a:rPr lang="zh-CN" altLang="en-US" b="1" dirty="0"/>
              <a:t> </a:t>
            </a:r>
            <a:r>
              <a:rPr lang="en-US" altLang="zh-CN" b="1" dirty="0"/>
              <a:t>Equilibrium</a:t>
            </a:r>
            <a:r>
              <a:rPr lang="zh-CN" altLang="en-US" b="1" dirty="0"/>
              <a:t> </a:t>
            </a:r>
            <a:r>
              <a:rPr lang="en-US" altLang="zh-CN" b="1" dirty="0"/>
              <a:t>Analysis</a:t>
            </a:r>
          </a:p>
        </p:txBody>
      </p:sp>
      <p:pic>
        <p:nvPicPr>
          <p:cNvPr id="9" name="Picture 8" descr="A diagram of a graph&#10;&#10;AI-generated content may be incorrect.">
            <a:extLst>
              <a:ext uri="{FF2B5EF4-FFF2-40B4-BE49-F238E27FC236}">
                <a16:creationId xmlns:a16="http://schemas.microsoft.com/office/drawing/2014/main" id="{F6FE2110-B004-BA49-98B7-DB0CF410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84" y="3982152"/>
            <a:ext cx="8962972" cy="271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61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2ADC7C2A-36AC-6A8B-3792-0B46CC9AA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31750"/>
            <a:ext cx="5278895" cy="1920494"/>
          </a:xfrm>
          <a:prstGeom prst="rect">
            <a:avLst/>
          </a:prstGeom>
        </p:spPr>
      </p:pic>
      <p:pic>
        <p:nvPicPr>
          <p:cNvPr id="9" name="Picture 8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48E91FBA-7E6C-6D3D-55EB-816B9B361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05" y="1010788"/>
            <a:ext cx="5545595" cy="1941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ACC50-1844-1B10-55B0-5A478E04D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94" y="3429000"/>
            <a:ext cx="3518833" cy="2398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286AAD-28D5-3537-DBD0-45B4A438EF84}"/>
              </a:ext>
            </a:extLst>
          </p:cNvPr>
          <p:cNvSpPr txBox="1"/>
          <p:nvPr/>
        </p:nvSpPr>
        <p:spPr>
          <a:xfrm>
            <a:off x="5079801" y="3236115"/>
            <a:ext cx="652842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CN" sz="1800" b="1" dirty="0">
                <a:latin typeface="Arial" panose="020B0604020202020204" pitchFamily="34" charset="0"/>
                <a:cs typeface="Arial" panose="020B0604020202020204" pitchFamily="34" charset="0"/>
              </a:rPr>
              <a:t>ower penetration</a:t>
            </a:r>
            <a:r>
              <a:rPr lang="zh-CN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(0%-30%):</a:t>
            </a:r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 CAVs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behave</a:t>
            </a:r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similarly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HDVs,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minimizing their own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travel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costs.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(30%-60%):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CAVs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begin optimizing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for overall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traffic efficiency;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however,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HDVs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capture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of the benefits in terms of cost reduction.</a:t>
            </a:r>
            <a:endParaRPr lang="en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CN" sz="1800" b="1" dirty="0">
                <a:latin typeface="Arial" panose="020B0604020202020204" pitchFamily="34" charset="0"/>
                <a:cs typeface="Arial" panose="020B0604020202020204" pitchFamily="34" charset="0"/>
              </a:rPr>
              <a:t>Moderate to high penetration</a:t>
            </a:r>
            <a:r>
              <a:rPr lang="zh-CN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(60%-75%)</a:t>
            </a:r>
            <a:r>
              <a:rPr lang="en-CN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 CAVs are centrally controlled to actively optimize global traffic performance.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High penetration</a:t>
            </a:r>
            <a:r>
              <a:rPr lang="zh-CN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(above</a:t>
            </a:r>
            <a:r>
              <a:rPr lang="zh-CN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75%)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: As</a:t>
            </a: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CAV control dominates</a:t>
            </a: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decrease significantly due to improved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traffic conditions.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34C2E3-2846-3350-DFC3-099B46F09B11}"/>
              </a:ext>
            </a:extLst>
          </p:cNvPr>
          <p:cNvSpPr txBox="1"/>
          <p:nvPr/>
        </p:nvSpPr>
        <p:spPr>
          <a:xfrm>
            <a:off x="524285" y="164701"/>
            <a:ext cx="423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CAV</a:t>
            </a:r>
            <a:r>
              <a:rPr lang="zh-CN" altLang="en-US" b="1" dirty="0"/>
              <a:t> </a:t>
            </a:r>
            <a:r>
              <a:rPr lang="en-US" altLang="zh-CN" b="1" dirty="0"/>
              <a:t>penetration</a:t>
            </a:r>
            <a:r>
              <a:rPr lang="zh-CN" altLang="en-US" b="1" dirty="0"/>
              <a:t> </a:t>
            </a:r>
            <a:r>
              <a:rPr lang="en-US" altLang="zh-CN" b="1" dirty="0"/>
              <a:t>rate</a:t>
            </a:r>
            <a:r>
              <a:rPr lang="zh-CN" altLang="en-US" b="1" dirty="0"/>
              <a:t> </a:t>
            </a:r>
            <a:r>
              <a:rPr lang="en-US" altLang="zh-CN" b="1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023121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50688A-E5F2-9E7B-59C6-1C4197063E44}"/>
              </a:ext>
            </a:extLst>
          </p:cNvPr>
          <p:cNvSpPr txBox="1"/>
          <p:nvPr/>
        </p:nvSpPr>
        <p:spPr>
          <a:xfrm>
            <a:off x="524285" y="164701"/>
            <a:ext cx="423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Future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</a:p>
        </p:txBody>
      </p:sp>
      <p:pic>
        <p:nvPicPr>
          <p:cNvPr id="6" name="Picture 5" descr="A diagram of different shapes and sizes&#10;&#10;AI-generated content may be incorrect.">
            <a:extLst>
              <a:ext uri="{FF2B5EF4-FFF2-40B4-BE49-F238E27FC236}">
                <a16:creationId xmlns:a16="http://schemas.microsoft.com/office/drawing/2014/main" id="{F827F73D-4957-2F91-D212-143F1E86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681" y="778406"/>
            <a:ext cx="6870700" cy="1790700"/>
          </a:xfrm>
          <a:prstGeom prst="rect">
            <a:avLst/>
          </a:prstGeom>
        </p:spPr>
      </p:pic>
      <p:pic>
        <p:nvPicPr>
          <p:cNvPr id="8" name="Picture 7" descr="A close-up of a diagram&#10;&#10;AI-generated content may be incorrect.">
            <a:extLst>
              <a:ext uri="{FF2B5EF4-FFF2-40B4-BE49-F238E27FC236}">
                <a16:creationId xmlns:a16="http://schemas.microsoft.com/office/drawing/2014/main" id="{0F3E5834-2E1D-E507-E346-747F5872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6"/>
          <a:stretch/>
        </p:blipFill>
        <p:spPr>
          <a:xfrm>
            <a:off x="2381681" y="2813480"/>
            <a:ext cx="7068949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11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2F645B-308A-29F1-CA85-F3BA79150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9" y="113307"/>
            <a:ext cx="8841847" cy="6631385"/>
          </a:xfrm>
        </p:spPr>
      </p:pic>
      <p:pic>
        <p:nvPicPr>
          <p:cNvPr id="7" name="Picture 6" descr="A person standing next to a poster&#10;&#10;AI-generated content may be incorrect.">
            <a:extLst>
              <a:ext uri="{FF2B5EF4-FFF2-40B4-BE49-F238E27FC236}">
                <a16:creationId xmlns:a16="http://schemas.microsoft.com/office/drawing/2014/main" id="{A1E79348-F969-50A6-2CD4-93C1A21F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368" y="573438"/>
            <a:ext cx="2681332" cy="2009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90E137-168B-D80F-5F1B-55EBD902F646}"/>
              </a:ext>
            </a:extLst>
          </p:cNvPr>
          <p:cNvSpPr txBox="1"/>
          <p:nvPr/>
        </p:nvSpPr>
        <p:spPr>
          <a:xfrm>
            <a:off x="9221368" y="3090445"/>
            <a:ext cx="26813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2025</a:t>
            </a:r>
            <a:r>
              <a:rPr lang="zh-CN" altLang="en-US" sz="1600" dirty="0"/>
              <a:t> </a:t>
            </a:r>
            <a:r>
              <a:rPr lang="en-US" altLang="zh-CN" sz="1600" dirty="0"/>
              <a:t>SoCal</a:t>
            </a:r>
            <a:r>
              <a:rPr lang="zh-CN" altLang="en-US" sz="1600" dirty="0"/>
              <a:t> </a:t>
            </a:r>
            <a:r>
              <a:rPr lang="en-US" altLang="zh-CN" sz="1600" dirty="0"/>
              <a:t>CEE</a:t>
            </a:r>
            <a:r>
              <a:rPr lang="zh-CN" altLang="en-US" sz="1600" dirty="0"/>
              <a:t> </a:t>
            </a:r>
            <a:r>
              <a:rPr lang="en-US" altLang="zh-CN" sz="1600" dirty="0"/>
              <a:t>Research</a:t>
            </a:r>
            <a:r>
              <a:rPr lang="zh-CN" altLang="en-US" sz="1600" dirty="0"/>
              <a:t> </a:t>
            </a:r>
            <a:r>
              <a:rPr lang="en-US" altLang="zh-CN" sz="1600" dirty="0"/>
              <a:t>Symposium!</a:t>
            </a:r>
          </a:p>
        </p:txBody>
      </p:sp>
    </p:spTree>
    <p:extLst>
      <p:ext uri="{BB962C8B-B14F-4D97-AF65-F5344CB8AC3E}">
        <p14:creationId xmlns:p14="http://schemas.microsoft.com/office/powerpoint/2010/main" val="655384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B200-31EA-A965-0483-B342E57F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975" y="2493963"/>
            <a:ext cx="3448050" cy="1149350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Thank</a:t>
            </a:r>
            <a:r>
              <a:rPr lang="zh-CN" altLang="en-US" sz="4800" dirty="0"/>
              <a:t> </a:t>
            </a:r>
            <a:r>
              <a:rPr lang="en-US" altLang="zh-CN" sz="4800" dirty="0"/>
              <a:t>You!</a:t>
            </a:r>
            <a:endParaRPr lang="en-CN" sz="4800" dirty="0"/>
          </a:p>
        </p:txBody>
      </p:sp>
    </p:spTree>
    <p:extLst>
      <p:ext uri="{BB962C8B-B14F-4D97-AF65-F5344CB8AC3E}">
        <p14:creationId xmlns:p14="http://schemas.microsoft.com/office/powerpoint/2010/main" val="3825487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ty with lights and lines of light&#10;&#10;AI-generated content may be incorrect.">
            <a:extLst>
              <a:ext uri="{FF2B5EF4-FFF2-40B4-BE49-F238E27FC236}">
                <a16:creationId xmlns:a16="http://schemas.microsoft.com/office/drawing/2014/main" id="{B6B2DE76-A736-8167-0F2A-6EF903C75D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6" r="2596" b="-1"/>
          <a:stretch/>
        </p:blipFill>
        <p:spPr>
          <a:xfrm>
            <a:off x="326772" y="1419675"/>
            <a:ext cx="5087906" cy="3507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A92201-78DF-D17F-A3AE-09E9D5EBA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5921" y="1491097"/>
            <a:ext cx="2306080" cy="21404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Mobility</a:t>
            </a:r>
            <a:r>
              <a:rPr lang="zh-CN" altLang="en-US" sz="2000" dirty="0"/>
              <a:t> </a:t>
            </a:r>
            <a:r>
              <a:rPr lang="en-US" altLang="zh-CN" sz="2000" dirty="0"/>
              <a:t>Network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-&gt;</a:t>
            </a:r>
            <a:r>
              <a:rPr lang="zh-CN" altLang="en-US" sz="2000" dirty="0"/>
              <a:t> </a:t>
            </a:r>
            <a:r>
              <a:rPr lang="en-US" altLang="zh-CN" sz="2000" dirty="0"/>
              <a:t>Routing</a:t>
            </a:r>
            <a:r>
              <a:rPr lang="zh-CN" altLang="en-US" sz="2000" dirty="0"/>
              <a:t> </a:t>
            </a:r>
            <a:r>
              <a:rPr lang="en-US" altLang="zh-CN" sz="2000" dirty="0"/>
              <a:t>scenario</a:t>
            </a:r>
          </a:p>
          <a:p>
            <a:pPr marL="0" indent="0">
              <a:buNone/>
            </a:pPr>
            <a:r>
              <a:rPr lang="en-US" sz="1400" dirty="0"/>
              <a:t>Spe</a:t>
            </a:r>
            <a:r>
              <a:rPr lang="en-US" altLang="zh-CN" sz="1400" dirty="0"/>
              <a:t>cific</a:t>
            </a:r>
            <a:r>
              <a:rPr lang="zh-CN" altLang="en-US" sz="1400" dirty="0"/>
              <a:t> </a:t>
            </a:r>
            <a:r>
              <a:rPr lang="en-US" altLang="zh-CN" sz="1400" dirty="0"/>
              <a:t>configurations</a:t>
            </a:r>
            <a:r>
              <a:rPr lang="zh-CN" altLang="en-US" sz="1400" dirty="0"/>
              <a:t> </a:t>
            </a:r>
            <a:r>
              <a:rPr lang="en-US" altLang="zh-CN" sz="1400" dirty="0"/>
              <a:t>that</a:t>
            </a:r>
            <a:r>
              <a:rPr lang="zh-CN" altLang="en-US" sz="1400" dirty="0"/>
              <a:t> </a:t>
            </a:r>
            <a:r>
              <a:rPr lang="en-US" sz="1400" dirty="0"/>
              <a:t>defines how traffic flows are generated, routed, and distributed across a network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/>
          </a:p>
          <a:p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74E5A-9904-D86F-FF0A-B1208547DB81}"/>
              </a:ext>
            </a:extLst>
          </p:cNvPr>
          <p:cNvSpPr txBox="1">
            <a:spLocks/>
          </p:cNvSpPr>
          <p:nvPr/>
        </p:nvSpPr>
        <p:spPr>
          <a:xfrm>
            <a:off x="10009161" y="3727175"/>
            <a:ext cx="2182839" cy="145897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/>
              <a:t>Strategic</a:t>
            </a:r>
            <a:r>
              <a:rPr lang="zh-CN" altLang="en-US" sz="2000" dirty="0"/>
              <a:t> </a:t>
            </a:r>
            <a:r>
              <a:rPr lang="en-US" altLang="zh-CN" sz="2000" dirty="0"/>
              <a:t>Lane</a:t>
            </a:r>
            <a:r>
              <a:rPr lang="zh-CN" altLang="en-US" sz="2000" dirty="0"/>
              <a:t> </a:t>
            </a:r>
            <a:r>
              <a:rPr lang="en-US" altLang="zh-CN" sz="2000" dirty="0"/>
              <a:t>Choice</a:t>
            </a:r>
            <a:r>
              <a:rPr lang="zh-CN" altLang="en-US" sz="2000" dirty="0"/>
              <a:t> </a:t>
            </a:r>
            <a:r>
              <a:rPr lang="en-US" altLang="zh-CN" sz="2000" dirty="0"/>
              <a:t>Behavior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/>
              <a:t>-&gt;</a:t>
            </a:r>
            <a:r>
              <a:rPr lang="zh-CN" altLang="en-US" sz="2000" dirty="0"/>
              <a:t> </a:t>
            </a:r>
            <a:r>
              <a:rPr lang="en-US" altLang="zh-CN" sz="2000" dirty="0"/>
              <a:t>Highway</a:t>
            </a:r>
            <a:r>
              <a:rPr lang="zh-CN" altLang="en-US" sz="2000" dirty="0"/>
              <a:t> </a:t>
            </a:r>
            <a:r>
              <a:rPr lang="en-US" altLang="zh-CN" sz="2000" dirty="0"/>
              <a:t>weaving</a:t>
            </a:r>
            <a:r>
              <a:rPr lang="zh-CN" altLang="en-US" sz="2000" dirty="0"/>
              <a:t> </a:t>
            </a:r>
            <a:r>
              <a:rPr lang="en-US" altLang="zh-CN" sz="2000" dirty="0"/>
              <a:t>ramp</a:t>
            </a:r>
            <a:r>
              <a:rPr lang="zh-CN" altLang="en-US" sz="2000" dirty="0"/>
              <a:t> </a:t>
            </a:r>
            <a:r>
              <a:rPr lang="en-US" altLang="zh-CN" sz="2000" dirty="0"/>
              <a:t>scenario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DB6025-A488-13D5-CAA4-EA7BC1FD1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88" y="260177"/>
            <a:ext cx="1669398" cy="11594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A1EA7D-2077-F6D5-0474-B9A325A4F47E}"/>
              </a:ext>
            </a:extLst>
          </p:cNvPr>
          <p:cNvSpPr txBox="1"/>
          <p:nvPr/>
        </p:nvSpPr>
        <p:spPr>
          <a:xfrm>
            <a:off x="1917484" y="847142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Mixed-Autonomy</a:t>
            </a:r>
            <a:r>
              <a:rPr lang="zh-CN" altLang="en-US" sz="1800" dirty="0"/>
              <a:t> </a:t>
            </a:r>
            <a:endParaRPr lang="en-CN" dirty="0"/>
          </a:p>
        </p:txBody>
      </p:sp>
      <p:pic>
        <p:nvPicPr>
          <p:cNvPr id="17" name="Picture 16" descr="A hand pointing at a device&#10;&#10;AI-generated content may be incorrect.">
            <a:extLst>
              <a:ext uri="{FF2B5EF4-FFF2-40B4-BE49-F238E27FC236}">
                <a16:creationId xmlns:a16="http://schemas.microsoft.com/office/drawing/2014/main" id="{385727B8-879E-5F44-95E3-74CC79E2A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664" y="716193"/>
            <a:ext cx="2491031" cy="2491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0F376B-0C3B-8441-D61D-9A7B859C8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0664" y="3952460"/>
            <a:ext cx="2713516" cy="8320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298FFA-30A7-6E05-3897-9567383F8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6206" y="533400"/>
            <a:ext cx="1416383" cy="8862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0F650D-C04B-4FB8-FF1C-80DB4D86666D}"/>
              </a:ext>
            </a:extLst>
          </p:cNvPr>
          <p:cNvSpPr txBox="1"/>
          <p:nvPr/>
        </p:nvSpPr>
        <p:spPr>
          <a:xfrm>
            <a:off x="400031" y="5400836"/>
            <a:ext cx="50504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Characteristics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AVs:</a:t>
            </a:r>
          </a:p>
          <a:p>
            <a:r>
              <a:rPr lang="en-US" altLang="zh-CN" dirty="0"/>
              <a:t>Behavioral</a:t>
            </a:r>
            <a:r>
              <a:rPr lang="zh-CN" altLang="en-US" dirty="0"/>
              <a:t> </a:t>
            </a:r>
            <a:r>
              <a:rPr lang="en-US" altLang="zh-CN" dirty="0"/>
              <a:t>predictability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follow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</a:p>
          <a:p>
            <a:r>
              <a:rPr lang="en-US" altLang="zh-CN" dirty="0"/>
              <a:t>Strategic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capability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regional</a:t>
            </a:r>
            <a:r>
              <a:rPr lang="zh-CN" altLang="en-US" dirty="0"/>
              <a:t> </a:t>
            </a:r>
            <a:r>
              <a:rPr lang="en-US" altLang="zh-CN" dirty="0"/>
              <a:t>controlled</a:t>
            </a:r>
          </a:p>
          <a:p>
            <a:r>
              <a:rPr lang="en-US" altLang="zh-CN" dirty="0"/>
              <a:t>communication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</a:p>
          <a:p>
            <a:endParaRPr lang="en-US" altLang="zh-CN" dirty="0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440181E5-A0C6-6960-5B6B-4A2C4F3BA8A5}"/>
              </a:ext>
            </a:extLst>
          </p:cNvPr>
          <p:cNvSpPr/>
          <p:nvPr/>
        </p:nvSpPr>
        <p:spPr>
          <a:xfrm rot="5400000">
            <a:off x="6262675" y="1264773"/>
            <a:ext cx="429886" cy="1224735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BA2DBFA2-629F-E6A2-C4C8-75325B9654B1}"/>
              </a:ext>
            </a:extLst>
          </p:cNvPr>
          <p:cNvSpPr/>
          <p:nvPr/>
        </p:nvSpPr>
        <p:spPr>
          <a:xfrm rot="5400000">
            <a:off x="6262675" y="3608884"/>
            <a:ext cx="429886" cy="1224736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AD1A9A-5B59-036D-3F2A-A8302804AE8A}"/>
              </a:ext>
            </a:extLst>
          </p:cNvPr>
          <p:cNvSpPr txBox="1"/>
          <p:nvPr/>
        </p:nvSpPr>
        <p:spPr>
          <a:xfrm>
            <a:off x="6196857" y="5950416"/>
            <a:ext cx="5668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effects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network/</a:t>
            </a:r>
            <a:r>
              <a:rPr lang="zh-CN" altLang="en-US" dirty="0"/>
              <a:t> </a:t>
            </a:r>
            <a:r>
              <a:rPr lang="en-US" altLang="zh-CN" dirty="0"/>
              <a:t>stakeholders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AA2C4504-63EE-13A3-AA87-12D129520A50}"/>
              </a:ext>
            </a:extLst>
          </p:cNvPr>
          <p:cNvSpPr/>
          <p:nvPr/>
        </p:nvSpPr>
        <p:spPr>
          <a:xfrm rot="5400000">
            <a:off x="5475464" y="5789642"/>
            <a:ext cx="550191" cy="690880"/>
          </a:xfrm>
          <a:prstGeom prst="upArrow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44035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F3A6B4-3DD4-BF89-04B2-596C6EFB9F39}"/>
              </a:ext>
            </a:extLst>
          </p:cNvPr>
          <p:cNvSpPr txBox="1"/>
          <p:nvPr/>
        </p:nvSpPr>
        <p:spPr>
          <a:xfrm>
            <a:off x="191636" y="148598"/>
            <a:ext cx="123512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Strategic Interactions in Mixed-Autonomy Networks: Multi-Company AV/HV Fleet Operations and Policy Implications </a:t>
            </a:r>
            <a:endParaRPr lang="en-US" sz="2400" b="1" dirty="0"/>
          </a:p>
        </p:txBody>
      </p:sp>
      <p:pic>
        <p:nvPicPr>
          <p:cNvPr id="7" name="Picture 6" descr="A person sitting on a coin&#10;&#10;AI-generated content may be incorrect.">
            <a:extLst>
              <a:ext uri="{FF2B5EF4-FFF2-40B4-BE49-F238E27FC236}">
                <a16:creationId xmlns:a16="http://schemas.microsoft.com/office/drawing/2014/main" id="{E13DE424-C840-08DA-79DE-4520DB734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3941" y="1933812"/>
            <a:ext cx="3563349" cy="3563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30BDCA-9451-63C8-AB43-29499568A32F}"/>
              </a:ext>
            </a:extLst>
          </p:cNvPr>
          <p:cNvSpPr txBox="1"/>
          <p:nvPr/>
        </p:nvSpPr>
        <p:spPr>
          <a:xfrm>
            <a:off x="491483" y="1539903"/>
            <a:ext cx="1317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Company</a:t>
            </a:r>
            <a:r>
              <a:rPr lang="zh-CN" altLang="en-US" sz="1800" dirty="0"/>
              <a:t> </a:t>
            </a:r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231CD-44D2-EEF8-E791-742711A68314}"/>
              </a:ext>
            </a:extLst>
          </p:cNvPr>
          <p:cNvSpPr txBox="1"/>
          <p:nvPr/>
        </p:nvSpPr>
        <p:spPr>
          <a:xfrm>
            <a:off x="4180101" y="4818691"/>
            <a:ext cx="83627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Projective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novel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characterize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mixed-autonomy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equilibrium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integrating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b="1" dirty="0"/>
              <a:t>supply-side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b="1" dirty="0"/>
              <a:t>demand-side</a:t>
            </a:r>
            <a:r>
              <a:rPr lang="zh-CN" altLang="en-US" b="1" dirty="0"/>
              <a:t> </a:t>
            </a:r>
            <a:endParaRPr lang="en-US" altLang="zh-C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25072-2AD4-183C-BE9F-BF6AA4287354}"/>
              </a:ext>
            </a:extLst>
          </p:cNvPr>
          <p:cNvSpPr txBox="1"/>
          <p:nvPr/>
        </p:nvSpPr>
        <p:spPr>
          <a:xfrm>
            <a:off x="4287090" y="1129492"/>
            <a:ext cx="7693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News:</a:t>
            </a:r>
            <a:r>
              <a:rPr lang="zh-CN" altLang="en-US" dirty="0"/>
              <a:t> </a:t>
            </a:r>
            <a:r>
              <a:rPr lang="en-US" altLang="zh-CN" dirty="0"/>
              <a:t>Uber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partnered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Waymo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bring</a:t>
            </a:r>
            <a:r>
              <a:rPr lang="zh-CN" altLang="en-US" dirty="0"/>
              <a:t> </a:t>
            </a:r>
            <a:r>
              <a:rPr lang="en-US" altLang="zh-CN" dirty="0"/>
              <a:t>AVs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Austin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Atlanta.</a:t>
            </a:r>
            <a:r>
              <a:rPr lang="zh-CN" altLang="en-US" dirty="0"/>
              <a:t> </a:t>
            </a:r>
            <a:endParaRPr lang="en-CN" dirty="0"/>
          </a:p>
        </p:txBody>
      </p:sp>
      <p:pic>
        <p:nvPicPr>
          <p:cNvPr id="14" name="Picture 13" descr="A close-up of a logo&#10;&#10;AI-generated content may be incorrect.">
            <a:extLst>
              <a:ext uri="{FF2B5EF4-FFF2-40B4-BE49-F238E27FC236}">
                <a16:creationId xmlns:a16="http://schemas.microsoft.com/office/drawing/2014/main" id="{860B8C96-4D23-6E30-42E6-00016EAD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912" y="1674233"/>
            <a:ext cx="5215544" cy="25547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546BF8-6B3C-15FC-1BD9-5829E289E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447915" y="1609949"/>
            <a:ext cx="5215536" cy="2590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C57527-7A5A-3359-E81B-A26D5A0DD141}"/>
              </a:ext>
            </a:extLst>
          </p:cNvPr>
          <p:cNvSpPr txBox="1"/>
          <p:nvPr/>
        </p:nvSpPr>
        <p:spPr>
          <a:xfrm>
            <a:off x="4180101" y="4213005"/>
            <a:ext cx="7907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ride-sourcing</a:t>
            </a:r>
            <a:r>
              <a:rPr lang="zh-CN" altLang="en-US" dirty="0"/>
              <a:t> </a:t>
            </a:r>
            <a:r>
              <a:rPr lang="en-US" altLang="zh-CN" dirty="0"/>
              <a:t>company</a:t>
            </a:r>
            <a:r>
              <a:rPr lang="zh-CN" altLang="en-US" dirty="0"/>
              <a:t> </a:t>
            </a:r>
            <a:r>
              <a:rPr lang="en-US" altLang="zh-CN" dirty="0"/>
              <a:t>changes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manage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AV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HV</a:t>
            </a:r>
            <a:r>
              <a:rPr lang="zh-CN" altLang="en-US" dirty="0"/>
              <a:t> </a:t>
            </a:r>
            <a:r>
              <a:rPr lang="en-US" altLang="zh-CN" dirty="0"/>
              <a:t>fleets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equilibrium framework,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care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HV</a:t>
            </a:r>
            <a:r>
              <a:rPr lang="zh-CN" altLang="en-US" dirty="0"/>
              <a:t> </a:t>
            </a:r>
            <a:r>
              <a:rPr lang="en-US" altLang="zh-CN" dirty="0"/>
              <a:t>fleets</a:t>
            </a:r>
            <a:r>
              <a:rPr lang="zh-CN" altLang="en-US" dirty="0"/>
              <a:t> </a:t>
            </a:r>
            <a:r>
              <a:rPr lang="en-US" altLang="zh-CN" dirty="0"/>
              <a:t>[1]</a:t>
            </a:r>
            <a:r>
              <a:rPr lang="zh-CN" altLang="en-US" dirty="0"/>
              <a:t> </a:t>
            </a:r>
            <a:r>
              <a:rPr lang="en-US" altLang="zh-CN" dirty="0"/>
              <a:t>[2]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ECDBF0-4931-8AA7-91D7-FEEFB7DE9216}"/>
              </a:ext>
            </a:extLst>
          </p:cNvPr>
          <p:cNvSpPr txBox="1"/>
          <p:nvPr/>
        </p:nvSpPr>
        <p:spPr>
          <a:xfrm>
            <a:off x="0" y="6438392"/>
            <a:ext cx="1235122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[1]</a:t>
            </a:r>
            <a:r>
              <a:rPr lang="zh-CN" altLang="en-US" sz="1000" dirty="0"/>
              <a:t> </a:t>
            </a:r>
            <a:r>
              <a:rPr lang="en-US" sz="1000" dirty="0">
                <a:effectLst/>
                <a:latin typeface="Calibri" panose="020F0502020204030204" pitchFamily="34" charset="0"/>
              </a:rPr>
              <a:t>Ban, X. J., Dessouky, M., Pang, J. S., &amp; Fan, R. (2019). A general equilibrium model for transportation systems with e-hailing services and flow congestion. </a:t>
            </a:r>
            <a:r>
              <a:rPr lang="en-US" sz="1000" i="1" dirty="0">
                <a:effectLst/>
                <a:latin typeface="Calibri" panose="020F0502020204030204" pitchFamily="34" charset="0"/>
              </a:rPr>
              <a:t>Transportation Research Part B: Methodological, 129</a:t>
            </a:r>
            <a:r>
              <a:rPr lang="en-US" sz="1000" dirty="0">
                <a:effectLst/>
                <a:latin typeface="Calibri" panose="020F0502020204030204" pitchFamily="34" charset="0"/>
              </a:rPr>
              <a:t>, 273–304. </a:t>
            </a:r>
          </a:p>
          <a:p>
            <a:r>
              <a:rPr lang="en-US" altLang="zh-CN" sz="1000" dirty="0">
                <a:latin typeface="Calibri" panose="020F0502020204030204" pitchFamily="34" charset="0"/>
              </a:rPr>
              <a:t>[2]</a:t>
            </a:r>
            <a:r>
              <a:rPr lang="zh-CN" altLang="en-US" sz="1000" dirty="0">
                <a:latin typeface="Calibri" panose="020F0502020204030204" pitchFamily="34" charset="0"/>
              </a:rPr>
              <a:t> </a:t>
            </a:r>
            <a:r>
              <a:rPr lang="en-US" sz="1000" dirty="0">
                <a:effectLst/>
                <a:latin typeface="Calibri" panose="020F0502020204030204" pitchFamily="34" charset="0"/>
              </a:rPr>
              <a:t>Di, X., &amp; Ban, X. J. (2019). A unified equilibrium framework of new shared mobility systems. </a:t>
            </a:r>
            <a:r>
              <a:rPr lang="en-US" sz="1000" i="1" dirty="0">
                <a:effectLst/>
                <a:latin typeface="Calibri" panose="020F0502020204030204" pitchFamily="34" charset="0"/>
              </a:rPr>
              <a:t>Transportation Research Part B: Methodological, 129</a:t>
            </a:r>
            <a:r>
              <a:rPr lang="en-US" sz="1000" dirty="0">
                <a:effectLst/>
                <a:latin typeface="Calibri" panose="020F0502020204030204" pitchFamily="34" charset="0"/>
              </a:rPr>
              <a:t>, 50–78. </a:t>
            </a:r>
            <a:endParaRPr lang="en-US" sz="1200" dirty="0"/>
          </a:p>
          <a:p>
            <a:endParaRPr lang="en-CN" dirty="0"/>
          </a:p>
        </p:txBody>
      </p:sp>
      <p:pic>
        <p:nvPicPr>
          <p:cNvPr id="21" name="Picture 20" descr="A cartoon character balancing on a scale with a clock and dollar sign&#10;&#10;AI-generated content may be incorrect.">
            <a:extLst>
              <a:ext uri="{FF2B5EF4-FFF2-40B4-BE49-F238E27FC236}">
                <a16:creationId xmlns:a16="http://schemas.microsoft.com/office/drawing/2014/main" id="{8F09878A-120A-BAD1-13FA-2F8A09019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01" y="2306625"/>
            <a:ext cx="3397402" cy="22649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812366-D14D-35C6-469E-3AD747D676AC}"/>
              </a:ext>
            </a:extLst>
          </p:cNvPr>
          <p:cNvSpPr txBox="1"/>
          <p:nvPr/>
        </p:nvSpPr>
        <p:spPr>
          <a:xfrm>
            <a:off x="2850124" y="1567454"/>
            <a:ext cx="1317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Customer</a:t>
            </a:r>
            <a:r>
              <a:rPr lang="zh-CN" altLang="en-US" sz="1800" dirty="0"/>
              <a:t> </a:t>
            </a:r>
            <a:endParaRPr lang="en-C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98082B-0E96-1B80-68F7-5094EA1C4DA5}"/>
              </a:ext>
            </a:extLst>
          </p:cNvPr>
          <p:cNvSpPr/>
          <p:nvPr/>
        </p:nvSpPr>
        <p:spPr>
          <a:xfrm>
            <a:off x="4180101" y="5951469"/>
            <a:ext cx="3653714" cy="312124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FAFD4-4F7B-1386-7C79-33F486EB56DD}"/>
              </a:ext>
            </a:extLst>
          </p:cNvPr>
          <p:cNvSpPr/>
          <p:nvPr/>
        </p:nvSpPr>
        <p:spPr>
          <a:xfrm>
            <a:off x="8043027" y="5963185"/>
            <a:ext cx="3803229" cy="300407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569882-B0EA-5EE7-305F-719818C41799}"/>
              </a:ext>
            </a:extLst>
          </p:cNvPr>
          <p:cNvSpPr txBox="1"/>
          <p:nvPr/>
        </p:nvSpPr>
        <p:spPr>
          <a:xfrm>
            <a:off x="4167160" y="5894261"/>
            <a:ext cx="8329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profit-driven AV-operating companies</a:t>
            </a:r>
            <a:r>
              <a:rPr lang="zh-CN" altLang="en-US" sz="1800" dirty="0">
                <a:effectLst/>
                <a:latin typeface="Calibri" panose="020F0502020204030204" pitchFamily="34" charset="0"/>
              </a:rPr>
              <a:t>       </a:t>
            </a:r>
            <a:r>
              <a:rPr lang="en-US" sz="1800" dirty="0">
                <a:effectLst/>
                <a:latin typeface="Calibri" panose="020F0502020204030204" pitchFamily="34" charset="0"/>
              </a:rPr>
              <a:t>delay-focused preferences of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69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vehicle network&#10;&#10;AI-generated content may be incorrect.">
            <a:extLst>
              <a:ext uri="{FF2B5EF4-FFF2-40B4-BE49-F238E27FC236}">
                <a16:creationId xmlns:a16="http://schemas.microsoft.com/office/drawing/2014/main" id="{0E8CF75E-CD83-94E9-47BA-76ED009CD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906" y="915631"/>
            <a:ext cx="9190188" cy="50267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D8790-68A6-ACAE-A499-E7AF08ADFCF3}"/>
              </a:ext>
            </a:extLst>
          </p:cNvPr>
          <p:cNvSpPr txBox="1"/>
          <p:nvPr/>
        </p:nvSpPr>
        <p:spPr>
          <a:xfrm>
            <a:off x="155796" y="164701"/>
            <a:ext cx="883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Conceptual</a:t>
            </a:r>
            <a:r>
              <a:rPr lang="zh-CN" altLang="en-US" b="1" dirty="0"/>
              <a:t> </a:t>
            </a:r>
            <a:r>
              <a:rPr lang="en-US" altLang="zh-CN" b="1" dirty="0"/>
              <a:t>Framework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Mixed-Autonomy</a:t>
            </a:r>
            <a:r>
              <a:rPr lang="zh-CN" altLang="en-US" b="1" dirty="0"/>
              <a:t> </a:t>
            </a:r>
            <a:r>
              <a:rPr lang="en-US" altLang="zh-CN" b="1" dirty="0"/>
              <a:t>Transportation</a:t>
            </a:r>
            <a:r>
              <a:rPr lang="zh-CN" altLang="en-US" b="1" dirty="0"/>
              <a:t> </a:t>
            </a:r>
            <a:r>
              <a:rPr lang="en-US" altLang="zh-CN" b="1" dirty="0"/>
              <a:t>Networks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5E45B-6E01-9142-2B19-B19607ABF635}"/>
              </a:ext>
            </a:extLst>
          </p:cNvPr>
          <p:cNvSpPr txBox="1"/>
          <p:nvPr/>
        </p:nvSpPr>
        <p:spPr>
          <a:xfrm>
            <a:off x="155796" y="838661"/>
            <a:ext cx="160476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1600" b="1" dirty="0"/>
              <a:t>R</a:t>
            </a:r>
            <a:r>
              <a:rPr lang="en-US" altLang="zh-CN" sz="1600" b="1" dirty="0" err="1"/>
              <a:t>egulations</a:t>
            </a:r>
            <a:r>
              <a:rPr lang="en-US" altLang="zh-CN" sz="1600" b="1" dirty="0"/>
              <a:t>:</a:t>
            </a:r>
            <a:r>
              <a:rPr lang="zh-CN" altLang="en-US" sz="1600" b="1" dirty="0"/>
              <a:t> </a:t>
            </a:r>
            <a:r>
              <a:rPr lang="en-US" altLang="zh-CN" sz="1600" dirty="0"/>
              <a:t>government’s</a:t>
            </a:r>
            <a:r>
              <a:rPr lang="zh-CN" altLang="en-US" sz="1600" dirty="0"/>
              <a:t> </a:t>
            </a:r>
            <a:r>
              <a:rPr lang="en-US" altLang="zh-CN" sz="1600" dirty="0"/>
              <a:t>policy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each</a:t>
            </a:r>
            <a:r>
              <a:rPr lang="zh-CN" altLang="en-US" sz="1600" dirty="0"/>
              <a:t> </a:t>
            </a:r>
            <a:r>
              <a:rPr lang="en-US" altLang="zh-CN" sz="1600" dirty="0"/>
              <a:t>company’s</a:t>
            </a:r>
            <a:r>
              <a:rPr lang="zh-CN" altLang="en-US" sz="1600" dirty="0"/>
              <a:t>  </a:t>
            </a:r>
            <a:r>
              <a:rPr lang="en-US" altLang="zh-CN" sz="1600" dirty="0"/>
              <a:t>number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HV/AV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20626B-DA45-19E8-5491-1D0C86AE5F37}"/>
                  </a:ext>
                </a:extLst>
              </p:cNvPr>
              <p:cNvSpPr txBox="1"/>
              <p:nvPr/>
            </p:nvSpPr>
            <p:spPr>
              <a:xfrm>
                <a:off x="155795" y="2999704"/>
                <a:ext cx="2546461" cy="19487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/>
                  <a:t>Utility:</a:t>
                </a:r>
                <a:r>
                  <a:rPr lang="zh-CN" altLang="en-US" sz="1600" b="1" dirty="0"/>
                  <a:t> </a:t>
                </a:r>
                <a:r>
                  <a:rPr lang="en-US" altLang="zh-CN" sz="1600" dirty="0"/>
                  <a:t>disutility of corresponding travelers</a:t>
                </a:r>
              </a:p>
              <a:p>
                <a:r>
                  <a:rPr lang="en-US" altLang="zh-CN" sz="1600" dirty="0"/>
                  <a:t>choosing vehicle from company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endParaRPr lang="en-US" altLang="zh-CN" sz="1600" dirty="0"/>
              </a:p>
              <a:p>
                <a:r>
                  <a:rPr lang="en-US" altLang="zh-CN" sz="1600" b="1" dirty="0"/>
                  <a:t>Company route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choice</a:t>
                </a:r>
                <a:r>
                  <a:rPr lang="en-US" altLang="zh-CN" sz="1600" dirty="0"/>
                  <a:t>: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vehicular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flows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serve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OD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pairs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20626B-DA45-19E8-5491-1D0C86AE5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95" y="2999704"/>
                <a:ext cx="2546461" cy="1948739"/>
              </a:xfrm>
              <a:prstGeom prst="rect">
                <a:avLst/>
              </a:prstGeom>
              <a:blipFill>
                <a:blip r:embed="rId3"/>
                <a:stretch>
                  <a:fillRect l="-1493" t="-1299" b="-12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CD1020-9322-E448-8763-9BD40C8F5CDF}"/>
                  </a:ext>
                </a:extLst>
              </p:cNvPr>
              <p:cNvSpPr txBox="1"/>
              <p:nvPr/>
            </p:nvSpPr>
            <p:spPr>
              <a:xfrm>
                <a:off x="155795" y="5160748"/>
                <a:ext cx="2123381" cy="85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/>
                  <a:t>Delay:</a:t>
                </a:r>
                <a:r>
                  <a:rPr lang="zh-CN" altLang="en-US" sz="1600" b="1" dirty="0"/>
                  <a:t> </a:t>
                </a:r>
                <a:r>
                  <a:rPr lang="en-US" altLang="zh-CN" sz="1600" dirty="0"/>
                  <a:t>minimal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travel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time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from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Wardrop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equilibrium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CD1020-9322-E448-8763-9BD40C8F5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95" y="5160748"/>
                <a:ext cx="2123381" cy="850810"/>
              </a:xfrm>
              <a:prstGeom prst="rect">
                <a:avLst/>
              </a:prstGeom>
              <a:blipFill>
                <a:blip r:embed="rId4"/>
                <a:stretch>
                  <a:fillRect l="-1786" t="-1471" b="-58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0FDFB9-8D75-0C4E-3452-61B32F19074B}"/>
                  </a:ext>
                </a:extLst>
              </p:cNvPr>
              <p:cNvSpPr txBox="1"/>
              <p:nvPr/>
            </p:nvSpPr>
            <p:spPr>
              <a:xfrm>
                <a:off x="8993874" y="611003"/>
                <a:ext cx="2546461" cy="2201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/>
                  <a:t>Customer mode choice: </a:t>
                </a:r>
                <a:r>
                  <a:rPr lang="en-US" altLang="zh-CN" sz="1600" dirty="0"/>
                  <a:t>customer’s demand flow for OD pairs each company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endParaRPr lang="en-US" altLang="zh-CN" sz="1600" b="0" dirty="0"/>
              </a:p>
              <a:p>
                <a:r>
                  <a:rPr lang="en-US" altLang="zh-CN" sz="1600" b="1" dirty="0"/>
                  <a:t>Solo mode choice: </a:t>
                </a:r>
                <a:r>
                  <a:rPr lang="en-US" altLang="zh-CN" sz="1600" dirty="0"/>
                  <a:t>solo driver demand flow for OD pairs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𝑈𝐸</m:t>
                        </m:r>
                      </m:sup>
                    </m:sSubSup>
                  </m:oMath>
                </a14:m>
                <a:endParaRPr lang="en-US" altLang="zh-CN" sz="1600" dirty="0"/>
              </a:p>
              <a:p>
                <a:endParaRPr lang="en-US" altLang="zh-CN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0FDFB9-8D75-0C4E-3452-61B32F19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874" y="611003"/>
                <a:ext cx="2546461" cy="2201757"/>
              </a:xfrm>
              <a:prstGeom prst="rect">
                <a:avLst/>
              </a:prstGeom>
              <a:blipFill>
                <a:blip r:embed="rId5"/>
                <a:stretch>
                  <a:fillRect l="-1493" t="-11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8D5D21-EB52-D072-F172-AD3C8507C66C}"/>
                  </a:ext>
                </a:extLst>
              </p:cNvPr>
              <p:cNvSpPr txBox="1"/>
              <p:nvPr/>
            </p:nvSpPr>
            <p:spPr>
              <a:xfrm>
                <a:off x="8993874" y="4635347"/>
                <a:ext cx="2770496" cy="19016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/>
                  <a:t>Reference utility: </a:t>
                </a:r>
                <a:r>
                  <a:rPr lang="en-US" altLang="zh-CN" sz="1600" dirty="0"/>
                  <a:t>disutility of corresponding travelers</a:t>
                </a:r>
              </a:p>
              <a:p>
                <a:r>
                  <a:rPr lang="en-US" altLang="zh-CN" sz="1600" dirty="0"/>
                  <a:t>choosing solo driving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altLang="zh-CN" sz="1600" dirty="0"/>
              </a:p>
              <a:p>
                <a:r>
                  <a:rPr lang="en-US" altLang="zh-CN" sz="1600" b="1" dirty="0"/>
                  <a:t>Solo driver route choice: </a:t>
                </a:r>
                <a:r>
                  <a:rPr lang="en-US" altLang="zh-CN" sz="1600" dirty="0"/>
                  <a:t>vehicular flows to serve OD pairs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𝑈𝐸</m:t>
                        </m:r>
                      </m:sup>
                    </m:sSubSup>
                  </m:oMath>
                </a14:m>
                <a:endParaRPr lang="en-US" altLang="zh-CN" sz="1600" dirty="0"/>
              </a:p>
              <a:p>
                <a:r>
                  <a:rPr lang="en-US" altLang="zh-CN" sz="16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8D5D21-EB52-D072-F172-AD3C8507C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874" y="4635347"/>
                <a:ext cx="2770496" cy="1901611"/>
              </a:xfrm>
              <a:prstGeom prst="rect">
                <a:avLst/>
              </a:prstGeom>
              <a:blipFill>
                <a:blip r:embed="rId6"/>
                <a:stretch>
                  <a:fillRect l="-1370" t="-6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89EF14C-69C8-20B2-EB72-72207E7E0F24}"/>
              </a:ext>
            </a:extLst>
          </p:cNvPr>
          <p:cNvSpPr txBox="1"/>
          <p:nvPr/>
        </p:nvSpPr>
        <p:spPr>
          <a:xfrm>
            <a:off x="155795" y="6257947"/>
            <a:ext cx="8838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ij</a:t>
            </a:r>
            <a:r>
              <a:rPr lang="en-US" altLang="zh-CN" sz="1400" dirty="0"/>
              <a:t> – OD pair starts from origin</a:t>
            </a:r>
            <a:r>
              <a:rPr lang="zh-CN" altLang="en-US" sz="1400" dirty="0"/>
              <a:t> </a:t>
            </a:r>
            <a:r>
              <a:rPr lang="en-US" altLang="zh-CN" sz="1400" dirty="0" err="1"/>
              <a:t>i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ends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/>
              <a:t>destination</a:t>
            </a:r>
            <a:r>
              <a:rPr lang="zh-CN" altLang="en-US" sz="1400" dirty="0"/>
              <a:t> </a:t>
            </a:r>
            <a:r>
              <a:rPr lang="en-US" altLang="zh-CN" sz="1400" dirty="0"/>
              <a:t>j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altLang="zh-CN" sz="1400" dirty="0"/>
              <a:t>k</a:t>
            </a:r>
            <a:r>
              <a:rPr lang="zh-CN" altLang="en-US" sz="1400" dirty="0"/>
              <a:t> </a:t>
            </a:r>
            <a:r>
              <a:rPr lang="en-US" altLang="zh-CN" sz="1400" dirty="0"/>
              <a:t>-</a:t>
            </a:r>
            <a:r>
              <a:rPr lang="zh-CN" altLang="en-US" sz="1400" dirty="0"/>
              <a:t> </a:t>
            </a:r>
            <a:r>
              <a:rPr lang="en-US" altLang="zh-CN" sz="1400" dirty="0"/>
              <a:t>company</a:t>
            </a:r>
            <a:r>
              <a:rPr lang="zh-CN" altLang="en-US" sz="1400" dirty="0"/>
              <a:t> </a:t>
            </a:r>
            <a:r>
              <a:rPr lang="en-US" altLang="zh-CN" sz="1400" dirty="0"/>
              <a:t>type</a:t>
            </a:r>
            <a:r>
              <a:rPr lang="zh-CN" altLang="en-US" sz="1400" dirty="0"/>
              <a:t> </a:t>
            </a:r>
            <a:r>
              <a:rPr lang="en-US" altLang="zh-CN" sz="1400" dirty="0"/>
              <a:t>k</a:t>
            </a:r>
            <a:r>
              <a:rPr lang="zh-CN" altLang="en-US" sz="1400" dirty="0"/>
              <a:t>    </a:t>
            </a:r>
            <a:r>
              <a:rPr lang="en-US" altLang="zh-CN" sz="1400" dirty="0"/>
              <a:t>x</a:t>
            </a:r>
            <a:r>
              <a:rPr lang="zh-CN" altLang="en-US" sz="1400" dirty="0"/>
              <a:t> </a:t>
            </a:r>
            <a:r>
              <a:rPr lang="en-US" altLang="zh-CN" sz="1400" dirty="0"/>
              <a:t>-</a:t>
            </a:r>
            <a:r>
              <a:rPr lang="zh-CN" altLang="en-US" sz="1400" dirty="0"/>
              <a:t> </a:t>
            </a:r>
            <a:r>
              <a:rPr lang="en-US" altLang="zh-CN" sz="1400" dirty="0"/>
              <a:t>vehicle</a:t>
            </a:r>
            <a:r>
              <a:rPr lang="zh-CN" altLang="en-US" sz="1400" dirty="0"/>
              <a:t> </a:t>
            </a:r>
            <a:r>
              <a:rPr lang="en-US" altLang="zh-CN" sz="1400" dirty="0"/>
              <a:t>type</a:t>
            </a:r>
            <a:r>
              <a:rPr lang="zh-CN" altLang="en-US" sz="1400" dirty="0"/>
              <a:t> </a:t>
            </a:r>
            <a:r>
              <a:rPr lang="en-US" altLang="zh-CN" sz="1400" dirty="0"/>
              <a:t>HV/AV</a:t>
            </a:r>
          </a:p>
        </p:txBody>
      </p:sp>
    </p:spTree>
    <p:extLst>
      <p:ext uri="{BB962C8B-B14F-4D97-AF65-F5344CB8AC3E}">
        <p14:creationId xmlns:p14="http://schemas.microsoft.com/office/powerpoint/2010/main" val="385905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493F02-D660-96D2-185C-F6E82409DE67}"/>
              </a:ext>
            </a:extLst>
          </p:cNvPr>
          <p:cNvSpPr txBox="1"/>
          <p:nvPr/>
        </p:nvSpPr>
        <p:spPr>
          <a:xfrm>
            <a:off x="524285" y="164701"/>
            <a:ext cx="423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Mixed-fleet</a:t>
            </a:r>
            <a:r>
              <a:rPr lang="zh-CN" altLang="en-US" b="1" dirty="0"/>
              <a:t> </a:t>
            </a:r>
            <a:r>
              <a:rPr lang="en-US" altLang="zh-CN" b="1" dirty="0"/>
              <a:t>company</a:t>
            </a:r>
            <a:r>
              <a:rPr lang="zh-CN" altLang="en-US" b="1" dirty="0"/>
              <a:t> </a:t>
            </a:r>
            <a:r>
              <a:rPr lang="en-US" altLang="zh-CN" b="1" dirty="0"/>
              <a:t>choice</a:t>
            </a:r>
            <a:r>
              <a:rPr lang="zh-CN" altLang="en-US" b="1" dirty="0"/>
              <a:t> </a:t>
            </a:r>
            <a:r>
              <a:rPr lang="en-US" altLang="zh-CN" b="1" dirty="0"/>
              <a:t>model</a:t>
            </a:r>
          </a:p>
        </p:txBody>
      </p:sp>
      <p:pic>
        <p:nvPicPr>
          <p:cNvPr id="6" name="Picture 5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FFF7A4A0-64AA-33F5-1A3F-C959F5BD1B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290"/>
          <a:stretch/>
        </p:blipFill>
        <p:spPr>
          <a:xfrm>
            <a:off x="1243747" y="1050768"/>
            <a:ext cx="9922870" cy="1471589"/>
          </a:xfrm>
          <a:prstGeom prst="rect">
            <a:avLst/>
          </a:prstGeom>
        </p:spPr>
      </p:pic>
      <p:pic>
        <p:nvPicPr>
          <p:cNvPr id="9" name="Picture 8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0396B400-A5B0-7D66-F7E6-31BF5F8E6A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329" r="29580" b="24410"/>
          <a:stretch/>
        </p:blipFill>
        <p:spPr>
          <a:xfrm>
            <a:off x="1783351" y="2589450"/>
            <a:ext cx="6987654" cy="5277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0F7905-F76F-322D-5F3B-235A8E4461CD}"/>
              </a:ext>
            </a:extLst>
          </p:cNvPr>
          <p:cNvSpPr txBox="1"/>
          <p:nvPr/>
        </p:nvSpPr>
        <p:spPr>
          <a:xfrm>
            <a:off x="1361553" y="4878483"/>
            <a:ext cx="63178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Objective:</a:t>
            </a:r>
            <a:r>
              <a:rPr lang="zh-CN" altLang="en-US" sz="1600" dirty="0"/>
              <a:t> </a:t>
            </a:r>
            <a:r>
              <a:rPr lang="en-US" altLang="zh-CN" sz="1600" dirty="0"/>
              <a:t>maximize</a:t>
            </a:r>
            <a:r>
              <a:rPr lang="zh-CN" altLang="en-US" sz="1600" dirty="0"/>
              <a:t> </a:t>
            </a:r>
            <a:r>
              <a:rPr lang="en-US" altLang="zh-CN" sz="1600" dirty="0"/>
              <a:t>profit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each</a:t>
            </a:r>
            <a:r>
              <a:rPr lang="zh-CN" altLang="en-US" sz="1600" dirty="0"/>
              <a:t> </a:t>
            </a:r>
            <a:r>
              <a:rPr lang="en-US" altLang="zh-CN" sz="1600" dirty="0"/>
              <a:t>company</a:t>
            </a:r>
            <a:r>
              <a:rPr lang="zh-CN" altLang="en-US" sz="1600" dirty="0"/>
              <a:t> </a:t>
            </a:r>
            <a:r>
              <a:rPr lang="en-US" altLang="zh-CN" sz="1600" dirty="0"/>
              <a:t>k</a:t>
            </a:r>
          </a:p>
          <a:p>
            <a:r>
              <a:rPr lang="en-US" altLang="zh-CN" sz="1600" dirty="0"/>
              <a:t>Fare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cost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separated</a:t>
            </a:r>
            <a:r>
              <a:rPr lang="zh-CN" altLang="en-US" sz="1600" dirty="0"/>
              <a:t> </a:t>
            </a:r>
            <a:r>
              <a:rPr lang="en-US" altLang="zh-CN" sz="1600" dirty="0"/>
              <a:t>into</a:t>
            </a:r>
            <a:r>
              <a:rPr lang="zh-CN" altLang="en-US" sz="1600" dirty="0"/>
              <a:t> </a:t>
            </a:r>
            <a:r>
              <a:rPr lang="en-US" altLang="zh-CN" sz="1600" dirty="0"/>
              <a:t>time-based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distance</a:t>
            </a:r>
            <a:r>
              <a:rPr lang="zh-CN" altLang="en-US" sz="1600" dirty="0"/>
              <a:t> </a:t>
            </a:r>
            <a:r>
              <a:rPr lang="en-US" altLang="zh-CN" sz="1600" dirty="0"/>
              <a:t>based</a:t>
            </a:r>
          </a:p>
          <a:p>
            <a:r>
              <a:rPr lang="en-US" altLang="zh-CN" sz="1600" dirty="0"/>
              <a:t>Waiting</a:t>
            </a:r>
            <a:r>
              <a:rPr lang="zh-CN" altLang="en-US" sz="1600" dirty="0"/>
              <a:t> </a:t>
            </a:r>
            <a:r>
              <a:rPr lang="en-US" altLang="zh-CN" sz="1600" dirty="0"/>
              <a:t>time</a:t>
            </a:r>
            <a:r>
              <a:rPr lang="zh-CN" altLang="en-US" sz="1600" dirty="0"/>
              <a:t> </a:t>
            </a:r>
            <a:r>
              <a:rPr lang="en-US" altLang="zh-CN" sz="1600" dirty="0"/>
              <a:t>cost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considered</a:t>
            </a:r>
            <a:r>
              <a:rPr lang="zh-CN" altLang="en-US" sz="1600" dirty="0"/>
              <a:t> </a:t>
            </a:r>
            <a:r>
              <a:rPr lang="en-US" altLang="zh-CN" sz="1600" dirty="0"/>
              <a:t>(wait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orders)</a:t>
            </a:r>
          </a:p>
          <a:p>
            <a:r>
              <a:rPr lang="en-US" altLang="zh-CN" sz="1600" dirty="0"/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49076C-C926-84A3-D6AD-E308A93EF871}"/>
              </a:ext>
            </a:extLst>
          </p:cNvPr>
          <p:cNvSpPr/>
          <p:nvPr/>
        </p:nvSpPr>
        <p:spPr>
          <a:xfrm>
            <a:off x="9111514" y="4913020"/>
            <a:ext cx="246952" cy="24695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s</a:t>
            </a:r>
            <a:endParaRPr lang="en-CN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E23E38-68F3-236A-B53F-784FCE4FDC7C}"/>
              </a:ext>
            </a:extLst>
          </p:cNvPr>
          <p:cNvCxnSpPr>
            <a:stCxn id="13" idx="6"/>
          </p:cNvCxnSpPr>
          <p:nvPr/>
        </p:nvCxnSpPr>
        <p:spPr>
          <a:xfrm>
            <a:off x="9358466" y="5036496"/>
            <a:ext cx="562771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9E27FC9-8EAF-5658-8E59-FEE946689426}"/>
              </a:ext>
            </a:extLst>
          </p:cNvPr>
          <p:cNvSpPr/>
          <p:nvPr/>
        </p:nvSpPr>
        <p:spPr>
          <a:xfrm>
            <a:off x="9921237" y="4904084"/>
            <a:ext cx="246952" cy="24695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rgbClr val="FF0000"/>
                </a:solidFill>
              </a:rPr>
              <a:t>i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BC52A22-D6EC-4495-7855-B1839CD5331C}"/>
              </a:ext>
            </a:extLst>
          </p:cNvPr>
          <p:cNvSpPr/>
          <p:nvPr/>
        </p:nvSpPr>
        <p:spPr>
          <a:xfrm>
            <a:off x="10730960" y="4906103"/>
            <a:ext cx="246952" cy="24695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j</a:t>
            </a:r>
            <a:endParaRPr lang="en-CN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9CFF42-E864-A11D-E4F6-E6F350D21C11}"/>
              </a:ext>
            </a:extLst>
          </p:cNvPr>
          <p:cNvCxnSpPr/>
          <p:nvPr/>
        </p:nvCxnSpPr>
        <p:spPr>
          <a:xfrm>
            <a:off x="10168189" y="5038912"/>
            <a:ext cx="562771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F938B558-1C3D-7647-B4FE-4C948D1E5947}"/>
              </a:ext>
            </a:extLst>
          </p:cNvPr>
          <p:cNvSpPr/>
          <p:nvPr/>
        </p:nvSpPr>
        <p:spPr>
          <a:xfrm rot="16200000">
            <a:off x="10325584" y="4967278"/>
            <a:ext cx="247978" cy="720269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A01DA4-1BA6-A3EA-30AA-F23892C5E918}"/>
              </a:ext>
            </a:extLst>
          </p:cNvPr>
          <p:cNvSpPr txBox="1"/>
          <p:nvPr/>
        </p:nvSpPr>
        <p:spPr>
          <a:xfrm>
            <a:off x="10044713" y="5490655"/>
            <a:ext cx="11226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OD</a:t>
            </a:r>
            <a:r>
              <a:rPr lang="zh-CN" altLang="en-US" sz="1600" dirty="0"/>
              <a:t> </a:t>
            </a:r>
            <a:r>
              <a:rPr lang="en-US" altLang="zh-CN" sz="1600" dirty="0"/>
              <a:t>pair</a:t>
            </a:r>
          </a:p>
          <a:p>
            <a:r>
              <a:rPr lang="en-US" altLang="zh-CN" sz="1600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14DBA8-CD16-8D41-8D20-DE16C966B923}"/>
              </a:ext>
            </a:extLst>
          </p:cNvPr>
          <p:cNvSpPr txBox="1"/>
          <p:nvPr/>
        </p:nvSpPr>
        <p:spPr>
          <a:xfrm>
            <a:off x="9164348" y="5341292"/>
            <a:ext cx="1122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Routing</a:t>
            </a:r>
          </a:p>
          <a:p>
            <a:r>
              <a:rPr lang="en-US" altLang="zh-CN" sz="1600" dirty="0"/>
              <a:t>Distance</a:t>
            </a:r>
          </a:p>
          <a:p>
            <a:r>
              <a:rPr lang="en-US" altLang="zh-CN" sz="1600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D7A865-C827-357E-7FE0-935AC8085AD7}"/>
              </a:ext>
            </a:extLst>
          </p:cNvPr>
          <p:cNvSpPr/>
          <p:nvPr/>
        </p:nvSpPr>
        <p:spPr>
          <a:xfrm>
            <a:off x="8434316" y="1540069"/>
            <a:ext cx="477672" cy="925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0D9121-E2DE-CB86-9CC3-BDC70FD446A0}"/>
              </a:ext>
            </a:extLst>
          </p:cNvPr>
          <p:cNvSpPr txBox="1"/>
          <p:nvPr/>
        </p:nvSpPr>
        <p:spPr>
          <a:xfrm>
            <a:off x="5861713" y="27956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CN" dirty="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7870A25-9E9A-27C3-EC99-B48DD3CC5166}"/>
              </a:ext>
            </a:extLst>
          </p:cNvPr>
          <p:cNvSpPr/>
          <p:nvPr/>
        </p:nvSpPr>
        <p:spPr>
          <a:xfrm>
            <a:off x="195657" y="1801504"/>
            <a:ext cx="1048090" cy="30089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00955A13-BEB8-68B8-BC40-B963C042D3D5}"/>
              </a:ext>
            </a:extLst>
          </p:cNvPr>
          <p:cNvSpPr/>
          <p:nvPr/>
        </p:nvSpPr>
        <p:spPr>
          <a:xfrm>
            <a:off x="10419063" y="3787096"/>
            <a:ext cx="1117698" cy="326880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9C3FADA-C20E-D14E-8A26-F95E39D0413A}"/>
                  </a:ext>
                </a:extLst>
              </p:cNvPr>
              <p:cNvSpPr txBox="1"/>
              <p:nvPr/>
            </p:nvSpPr>
            <p:spPr>
              <a:xfrm>
                <a:off x="238400" y="1305908"/>
                <a:ext cx="1048091" cy="447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9C3FADA-C20E-D14E-8A26-F95E39D04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00" y="1305908"/>
                <a:ext cx="1048091" cy="447943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17A7D6-CE9B-12A1-B0C5-CAC35487F137}"/>
                  </a:ext>
                </a:extLst>
              </p:cNvPr>
              <p:cNvSpPr txBox="1"/>
              <p:nvPr/>
            </p:nvSpPr>
            <p:spPr>
              <a:xfrm>
                <a:off x="10459319" y="3283376"/>
                <a:ext cx="1037186" cy="447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17A7D6-CE9B-12A1-B0C5-CAC35487F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9319" y="3283376"/>
                <a:ext cx="1037186" cy="447943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693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mathematical equations&#10;&#10;AI-generated content may be incorrect.">
            <a:extLst>
              <a:ext uri="{FF2B5EF4-FFF2-40B4-BE49-F238E27FC236}">
                <a16:creationId xmlns:a16="http://schemas.microsoft.com/office/drawing/2014/main" id="{AB2BF26D-00FF-AA8A-2834-EE455F56FA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918"/>
          <a:stretch>
            <a:fillRect/>
          </a:stretch>
        </p:blipFill>
        <p:spPr>
          <a:xfrm>
            <a:off x="1904526" y="2613741"/>
            <a:ext cx="7454900" cy="851213"/>
          </a:xfrm>
          <a:prstGeom prst="rect">
            <a:avLst/>
          </a:prstGeom>
        </p:spPr>
      </p:pic>
      <p:pic>
        <p:nvPicPr>
          <p:cNvPr id="7" name="Picture 6" descr="A math equations with numbers&#10;&#10;AI-generated content may be incorrect.">
            <a:extLst>
              <a:ext uri="{FF2B5EF4-FFF2-40B4-BE49-F238E27FC236}">
                <a16:creationId xmlns:a16="http://schemas.microsoft.com/office/drawing/2014/main" id="{A075C6C3-3B8C-9456-270A-9D02641F8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781" y="1191341"/>
            <a:ext cx="5499100" cy="142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8C346B-DD53-F590-78F2-C544D8459B52}"/>
              </a:ext>
            </a:extLst>
          </p:cNvPr>
          <p:cNvSpPr txBox="1"/>
          <p:nvPr/>
        </p:nvSpPr>
        <p:spPr>
          <a:xfrm>
            <a:off x="524285" y="164701"/>
            <a:ext cx="423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Traveler</a:t>
            </a:r>
            <a:r>
              <a:rPr lang="zh-CN" altLang="en-US" b="1" dirty="0"/>
              <a:t> </a:t>
            </a:r>
            <a:r>
              <a:rPr lang="en-US" altLang="zh-CN" b="1" dirty="0"/>
              <a:t>Choice</a:t>
            </a:r>
            <a:r>
              <a:rPr lang="zh-CN" altLang="en-US" b="1" dirty="0"/>
              <a:t> </a:t>
            </a:r>
            <a:r>
              <a:rPr lang="en-US" altLang="zh-CN" b="1" dirty="0"/>
              <a:t>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7BC50-E26A-FE26-9A42-B8DFF79BEEF0}"/>
              </a:ext>
            </a:extLst>
          </p:cNvPr>
          <p:cNvSpPr txBox="1"/>
          <p:nvPr/>
        </p:nvSpPr>
        <p:spPr>
          <a:xfrm>
            <a:off x="1654554" y="4567026"/>
            <a:ext cx="88828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Objective:</a:t>
            </a:r>
            <a:r>
              <a:rPr lang="zh-CN" altLang="en-US" sz="1600" dirty="0"/>
              <a:t> </a:t>
            </a:r>
            <a:r>
              <a:rPr lang="en-US" altLang="zh-CN" sz="1600" dirty="0"/>
              <a:t>minimize</a:t>
            </a:r>
            <a:r>
              <a:rPr lang="zh-CN" altLang="en-US" sz="1600" dirty="0"/>
              <a:t> </a:t>
            </a:r>
            <a:r>
              <a:rPr lang="en-US" altLang="zh-CN" sz="1600" dirty="0"/>
              <a:t>disutility</a:t>
            </a:r>
            <a:r>
              <a:rPr lang="zh-CN" altLang="en-US" sz="1600" dirty="0"/>
              <a:t>  </a:t>
            </a:r>
            <a:r>
              <a:rPr lang="en-US" altLang="zh-CN" sz="1600" dirty="0"/>
              <a:t>-&gt;</a:t>
            </a:r>
            <a:r>
              <a:rPr lang="zh-CN" altLang="en-US" sz="1600" dirty="0"/>
              <a:t> </a:t>
            </a:r>
            <a:r>
              <a:rPr lang="en-US" altLang="zh-CN" sz="1600" dirty="0"/>
              <a:t>fare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time/distance-based</a:t>
            </a:r>
            <a:r>
              <a:rPr lang="zh-CN" altLang="en-US" sz="1600" dirty="0"/>
              <a:t> </a:t>
            </a:r>
            <a:r>
              <a:rPr lang="en-US" altLang="zh-CN" sz="1600" dirty="0"/>
              <a:t>disutility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wait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pick</a:t>
            </a:r>
            <a:r>
              <a:rPr lang="zh-CN" altLang="en-US" sz="1600" dirty="0"/>
              <a:t> </a:t>
            </a:r>
            <a:r>
              <a:rPr lang="en-US" altLang="zh-CN" sz="1600" dirty="0"/>
              <a:t>up</a:t>
            </a:r>
            <a:r>
              <a:rPr lang="zh-CN" altLang="en-US" sz="1600" dirty="0"/>
              <a:t> </a:t>
            </a:r>
            <a:r>
              <a:rPr lang="en-US" altLang="zh-CN" sz="1600" dirty="0"/>
              <a:t>time</a:t>
            </a:r>
            <a:r>
              <a:rPr lang="zh-CN" altLang="en-US" sz="1600" dirty="0"/>
              <a:t> </a:t>
            </a:r>
            <a:r>
              <a:rPr lang="en-US" altLang="zh-CN" sz="1600" dirty="0"/>
              <a:t>disutility</a:t>
            </a:r>
          </a:p>
          <a:p>
            <a:r>
              <a:rPr lang="en-US" altLang="zh-CN" sz="1600" dirty="0"/>
              <a:t>Time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money</a:t>
            </a:r>
            <a:r>
              <a:rPr lang="zh-CN" altLang="en-US" sz="1600" dirty="0"/>
              <a:t> </a:t>
            </a:r>
            <a:r>
              <a:rPr lang="en-US" altLang="zh-CN" sz="1600" dirty="0"/>
              <a:t>are</a:t>
            </a:r>
            <a:r>
              <a:rPr lang="zh-CN" altLang="en-US" sz="1600" dirty="0"/>
              <a:t> </a:t>
            </a:r>
            <a:r>
              <a:rPr lang="en-US" altLang="zh-CN" sz="1600" dirty="0"/>
              <a:t>2</a:t>
            </a:r>
            <a:r>
              <a:rPr lang="zh-CN" altLang="en-US" sz="1600" dirty="0"/>
              <a:t> </a:t>
            </a:r>
            <a:r>
              <a:rPr lang="en-US" altLang="zh-CN" sz="1600" dirty="0"/>
              <a:t>key</a:t>
            </a:r>
            <a:r>
              <a:rPr lang="zh-CN" altLang="en-US" sz="1600" dirty="0"/>
              <a:t> </a:t>
            </a:r>
            <a:r>
              <a:rPr lang="en-US" altLang="zh-CN" sz="1600" dirty="0"/>
              <a:t>reasons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people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choose</a:t>
            </a:r>
            <a:r>
              <a:rPr lang="zh-CN" altLang="en-US" sz="1600" dirty="0"/>
              <a:t> </a:t>
            </a:r>
            <a:r>
              <a:rPr lang="en-US" altLang="zh-CN" sz="1600" dirty="0"/>
              <a:t>service</a:t>
            </a:r>
          </a:p>
          <a:p>
            <a:r>
              <a:rPr lang="en-US" altLang="zh-CN" sz="1600" dirty="0"/>
              <a:t>Future</a:t>
            </a:r>
            <a:r>
              <a:rPr lang="zh-CN" altLang="en-US" sz="1600" dirty="0"/>
              <a:t> </a:t>
            </a:r>
            <a:r>
              <a:rPr lang="en-US" altLang="zh-CN" sz="1600" dirty="0"/>
              <a:t>work:</a:t>
            </a:r>
            <a:r>
              <a:rPr lang="zh-CN" altLang="en-US" sz="1600" dirty="0"/>
              <a:t> </a:t>
            </a:r>
            <a:r>
              <a:rPr lang="en-US" altLang="zh-CN" sz="1600" dirty="0"/>
              <a:t>divide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customer</a:t>
            </a:r>
            <a:r>
              <a:rPr lang="zh-CN" altLang="en-US" sz="1600" dirty="0"/>
              <a:t> </a:t>
            </a:r>
            <a:r>
              <a:rPr lang="en-US" altLang="zh-CN" sz="1600" dirty="0"/>
              <a:t>categories</a:t>
            </a:r>
            <a:r>
              <a:rPr lang="zh-CN" altLang="en-US" sz="1600" dirty="0"/>
              <a:t> </a:t>
            </a:r>
            <a:r>
              <a:rPr lang="en-US" altLang="zh-CN" sz="1600" dirty="0"/>
              <a:t>-&gt;</a:t>
            </a:r>
            <a:r>
              <a:rPr lang="zh-CN" altLang="en-US" sz="1600" dirty="0"/>
              <a:t> </a:t>
            </a:r>
            <a:r>
              <a:rPr lang="en-US" altLang="zh-CN" sz="1600" dirty="0"/>
              <a:t>people</a:t>
            </a:r>
            <a:r>
              <a:rPr lang="zh-CN" altLang="en-US" sz="1600" dirty="0"/>
              <a:t> </a:t>
            </a:r>
            <a:r>
              <a:rPr lang="en-US" altLang="zh-CN" sz="1600" dirty="0"/>
              <a:t>own</a:t>
            </a:r>
            <a:r>
              <a:rPr lang="zh-CN" altLang="en-US" sz="1600" dirty="0"/>
              <a:t> </a:t>
            </a:r>
            <a:r>
              <a:rPr lang="en-US" altLang="zh-CN" sz="1600" dirty="0"/>
              <a:t>vehicles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do</a:t>
            </a:r>
            <a:r>
              <a:rPr lang="zh-CN" altLang="en-US" sz="1600" dirty="0"/>
              <a:t> </a:t>
            </a:r>
            <a:r>
              <a:rPr lang="en-US" altLang="zh-CN" sz="1600" dirty="0"/>
              <a:t>not</a:t>
            </a:r>
            <a:r>
              <a:rPr lang="zh-CN" altLang="en-US" sz="1600" dirty="0"/>
              <a:t> </a:t>
            </a:r>
            <a:r>
              <a:rPr lang="en-US" altLang="zh-CN" sz="1600" dirty="0"/>
              <a:t>own</a:t>
            </a:r>
            <a:r>
              <a:rPr lang="zh-CN" altLang="en-US" sz="1600" dirty="0"/>
              <a:t> </a:t>
            </a:r>
            <a:r>
              <a:rPr lang="en-US" altLang="zh-CN" sz="1600" dirty="0"/>
              <a:t>vehicles…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3F23A32-DC9B-2722-C8E9-D91E6BC38550}"/>
              </a:ext>
            </a:extLst>
          </p:cNvPr>
          <p:cNvSpPr/>
          <p:nvPr/>
        </p:nvSpPr>
        <p:spPr>
          <a:xfrm>
            <a:off x="632385" y="1029629"/>
            <a:ext cx="1048090" cy="30089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314177-1328-7957-4F17-A41A0A10901D}"/>
                  </a:ext>
                </a:extLst>
              </p:cNvPr>
              <p:cNvSpPr txBox="1"/>
              <p:nvPr/>
            </p:nvSpPr>
            <p:spPr>
              <a:xfrm>
                <a:off x="675128" y="534033"/>
                <a:ext cx="1048091" cy="447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314177-1328-7957-4F17-A41A0A109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28" y="534033"/>
                <a:ext cx="1048091" cy="447943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7E698EB3-2F14-31BC-3C40-F0E6EB9981F2}"/>
              </a:ext>
            </a:extLst>
          </p:cNvPr>
          <p:cNvSpPr/>
          <p:nvPr/>
        </p:nvSpPr>
        <p:spPr>
          <a:xfrm>
            <a:off x="9849427" y="3965434"/>
            <a:ext cx="1117698" cy="326880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A5CDBB-F4A2-B584-9E6B-1B2C704F7A3F}"/>
                  </a:ext>
                </a:extLst>
              </p:cNvPr>
              <p:cNvSpPr txBox="1"/>
              <p:nvPr/>
            </p:nvSpPr>
            <p:spPr>
              <a:xfrm>
                <a:off x="9889683" y="3461714"/>
                <a:ext cx="1037186" cy="447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A5CDBB-F4A2-B584-9E6B-1B2C704F7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9683" y="3461714"/>
                <a:ext cx="1037186" cy="447943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AC25B71-56E7-982D-DF4E-3C738276F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8721" y="822883"/>
            <a:ext cx="2299648" cy="20696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C709EF-5F26-5526-0B4B-CBB900F18440}"/>
              </a:ext>
            </a:extLst>
          </p:cNvPr>
          <p:cNvSpPr txBox="1"/>
          <p:nvPr/>
        </p:nvSpPr>
        <p:spPr>
          <a:xfrm>
            <a:off x="8619111" y="648419"/>
            <a:ext cx="1539848" cy="38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Solo</a:t>
            </a:r>
            <a:r>
              <a:rPr lang="zh-CN" altLang="en-US" dirty="0"/>
              <a:t> </a:t>
            </a:r>
            <a:r>
              <a:rPr lang="en-US" altLang="zh-CN" dirty="0"/>
              <a:t>driving?</a:t>
            </a:r>
            <a:endParaRPr lang="en-C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8D1870-3302-6CFE-2B9B-8F4A721463A3}"/>
              </a:ext>
            </a:extLst>
          </p:cNvPr>
          <p:cNvSpPr txBox="1"/>
          <p:nvPr/>
        </p:nvSpPr>
        <p:spPr>
          <a:xfrm>
            <a:off x="10197201" y="648419"/>
            <a:ext cx="1539848" cy="38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Taxi/</a:t>
            </a:r>
            <a:r>
              <a:rPr lang="en-US" altLang="zh-CN" dirty="0" err="1"/>
              <a:t>Autotaxi</a:t>
            </a:r>
            <a:r>
              <a:rPr lang="en-US" altLang="zh-CN" dirty="0"/>
              <a:t>?</a:t>
            </a:r>
            <a:endParaRPr lang="en-C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F99440-5974-2E97-124E-16DDFBA90059}"/>
              </a:ext>
            </a:extLst>
          </p:cNvPr>
          <p:cNvSpPr/>
          <p:nvPr/>
        </p:nvSpPr>
        <p:spPr>
          <a:xfrm>
            <a:off x="5679174" y="2873032"/>
            <a:ext cx="416826" cy="544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C545AD-629A-C18F-FB4B-AEFFD1B12CEF}"/>
              </a:ext>
            </a:extLst>
          </p:cNvPr>
          <p:cNvSpPr/>
          <p:nvPr/>
        </p:nvSpPr>
        <p:spPr>
          <a:xfrm>
            <a:off x="8032156" y="2873032"/>
            <a:ext cx="416826" cy="544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90465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1BA1B3-4D46-1A49-D01E-B6D7A173AB2A}"/>
              </a:ext>
            </a:extLst>
          </p:cNvPr>
          <p:cNvSpPr txBox="1"/>
          <p:nvPr/>
        </p:nvSpPr>
        <p:spPr>
          <a:xfrm>
            <a:off x="524285" y="164701"/>
            <a:ext cx="423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Solo</a:t>
            </a:r>
            <a:r>
              <a:rPr lang="zh-CN" altLang="en-US" b="1" dirty="0"/>
              <a:t> </a:t>
            </a:r>
            <a:r>
              <a:rPr lang="en-US" altLang="zh-CN" b="1" dirty="0"/>
              <a:t>driver</a:t>
            </a:r>
            <a:r>
              <a:rPr lang="zh-CN" altLang="en-US" b="1" dirty="0"/>
              <a:t> </a:t>
            </a:r>
            <a:r>
              <a:rPr lang="en-US" altLang="zh-CN" b="1" dirty="0"/>
              <a:t>model</a:t>
            </a:r>
          </a:p>
        </p:txBody>
      </p:sp>
      <p:pic>
        <p:nvPicPr>
          <p:cNvPr id="6" name="Picture 5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F89BB848-992A-3C89-B87C-CD121348C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833" y="768910"/>
            <a:ext cx="7772400" cy="278633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2D209E55-E591-2B49-E42A-B2F0FCEF33EC}"/>
              </a:ext>
            </a:extLst>
          </p:cNvPr>
          <p:cNvSpPr/>
          <p:nvPr/>
        </p:nvSpPr>
        <p:spPr>
          <a:xfrm>
            <a:off x="632385" y="1029629"/>
            <a:ext cx="1048090" cy="30089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080B9D-F85A-5652-C1AE-6A52B6880707}"/>
                  </a:ext>
                </a:extLst>
              </p:cNvPr>
              <p:cNvSpPr txBox="1"/>
              <p:nvPr/>
            </p:nvSpPr>
            <p:spPr>
              <a:xfrm>
                <a:off x="632384" y="561146"/>
                <a:ext cx="1048091" cy="417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𝑈𝐸</m:t>
                          </m:r>
                        </m:sup>
                      </m:sSubSup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080B9D-F85A-5652-C1AE-6A52B6880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4" y="561146"/>
                <a:ext cx="1048091" cy="417615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EEA8D54-3D6F-E22B-4F60-0BCE9B8B3E67}"/>
              </a:ext>
            </a:extLst>
          </p:cNvPr>
          <p:cNvSpPr txBox="1"/>
          <p:nvPr/>
        </p:nvSpPr>
        <p:spPr>
          <a:xfrm>
            <a:off x="1680475" y="4627730"/>
            <a:ext cx="88828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Objective:</a:t>
            </a:r>
            <a:r>
              <a:rPr lang="zh-CN" altLang="en-US" sz="1600" dirty="0"/>
              <a:t> </a:t>
            </a:r>
            <a:r>
              <a:rPr lang="en-US" altLang="zh-CN" sz="1600" dirty="0"/>
              <a:t>minimize</a:t>
            </a:r>
            <a:r>
              <a:rPr lang="zh-CN" altLang="en-US" sz="1600" dirty="0"/>
              <a:t> </a:t>
            </a:r>
            <a:r>
              <a:rPr lang="en-US" altLang="zh-CN" sz="1600" dirty="0"/>
              <a:t>solo</a:t>
            </a:r>
            <a:r>
              <a:rPr lang="zh-CN" altLang="en-US" sz="1600" dirty="0"/>
              <a:t> </a:t>
            </a:r>
            <a:r>
              <a:rPr lang="en-US" altLang="zh-CN" sz="1600" dirty="0"/>
              <a:t>driver’s</a:t>
            </a:r>
            <a:r>
              <a:rPr lang="zh-CN" altLang="en-US" sz="1600" dirty="0"/>
              <a:t> </a:t>
            </a:r>
            <a:r>
              <a:rPr lang="en-US" altLang="zh-CN" sz="1600" dirty="0"/>
              <a:t>own</a:t>
            </a:r>
            <a:r>
              <a:rPr lang="zh-CN" altLang="en-US" sz="1600" dirty="0"/>
              <a:t> </a:t>
            </a:r>
            <a:r>
              <a:rPr lang="en-US" altLang="zh-CN" sz="1600" dirty="0"/>
              <a:t>cost</a:t>
            </a:r>
            <a:r>
              <a:rPr lang="zh-CN" altLang="en-US" sz="1600" dirty="0"/>
              <a:t> </a:t>
            </a:r>
            <a:r>
              <a:rPr lang="en-US" altLang="zh-CN" sz="1600" dirty="0"/>
              <a:t>(time</a:t>
            </a:r>
            <a:r>
              <a:rPr lang="zh-CN" altLang="en-US" sz="1600" dirty="0"/>
              <a:t> </a:t>
            </a:r>
            <a:r>
              <a:rPr lang="en-US" altLang="zh-CN" sz="1600" dirty="0"/>
              <a:t>delay)</a:t>
            </a:r>
          </a:p>
          <a:p>
            <a:r>
              <a:rPr lang="en-US" altLang="zh-CN" sz="1600" dirty="0"/>
              <a:t>This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decides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specific</a:t>
            </a:r>
            <a:r>
              <a:rPr lang="zh-CN" altLang="en-US" sz="1600" dirty="0"/>
              <a:t> </a:t>
            </a:r>
            <a:r>
              <a:rPr lang="en-US" altLang="zh-CN" sz="1600" dirty="0"/>
              <a:t>path</a:t>
            </a:r>
            <a:r>
              <a:rPr lang="zh-CN" altLang="en-US" sz="1600" dirty="0"/>
              <a:t> </a:t>
            </a:r>
            <a:r>
              <a:rPr lang="en-US" altLang="zh-CN" sz="1600" dirty="0"/>
              <a:t>solo</a:t>
            </a:r>
            <a:r>
              <a:rPr lang="zh-CN" altLang="en-US" sz="1600" dirty="0"/>
              <a:t> </a:t>
            </a:r>
            <a:r>
              <a:rPr lang="en-US" altLang="zh-CN" sz="1600" dirty="0"/>
              <a:t>drivers</a:t>
            </a:r>
            <a:r>
              <a:rPr lang="zh-CN" altLang="en-US" sz="1600" dirty="0"/>
              <a:t> </a:t>
            </a:r>
            <a:r>
              <a:rPr lang="en-US" altLang="zh-CN" sz="1600" dirty="0"/>
              <a:t>choose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DF5F20F-A479-F803-5E65-4C32E308D17A}"/>
              </a:ext>
            </a:extLst>
          </p:cNvPr>
          <p:cNvSpPr/>
          <p:nvPr/>
        </p:nvSpPr>
        <p:spPr>
          <a:xfrm>
            <a:off x="10239233" y="3265560"/>
            <a:ext cx="1117698" cy="326880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3D0965-28B0-8FFC-7FF0-2C050FD48448}"/>
                  </a:ext>
                </a:extLst>
              </p:cNvPr>
              <p:cNvSpPr txBox="1"/>
              <p:nvPr/>
            </p:nvSpPr>
            <p:spPr>
              <a:xfrm>
                <a:off x="10279489" y="2761840"/>
                <a:ext cx="1037186" cy="417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𝑈𝐸</m:t>
                          </m:r>
                        </m:sup>
                      </m:sSubSup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3D0965-28B0-8FFC-7FF0-2C050FD48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9489" y="2761840"/>
                <a:ext cx="1037186" cy="417615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5135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0F9A9C-D754-D007-0CEB-76376BBFC074}"/>
              </a:ext>
            </a:extLst>
          </p:cNvPr>
          <p:cNvSpPr txBox="1"/>
          <p:nvPr/>
        </p:nvSpPr>
        <p:spPr>
          <a:xfrm>
            <a:off x="524285" y="164701"/>
            <a:ext cx="423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Traffic</a:t>
            </a:r>
            <a:r>
              <a:rPr lang="zh-CN" altLang="en-US" b="1" dirty="0"/>
              <a:t> </a:t>
            </a:r>
            <a:r>
              <a:rPr lang="en-US" altLang="zh-CN" b="1" dirty="0"/>
              <a:t>network</a:t>
            </a:r>
            <a:r>
              <a:rPr lang="zh-CN" altLang="en-US" b="1" dirty="0"/>
              <a:t> </a:t>
            </a:r>
            <a:r>
              <a:rPr lang="en-US" altLang="zh-CN" b="1" dirty="0"/>
              <a:t>congestion</a:t>
            </a:r>
            <a:r>
              <a:rPr lang="zh-CN" altLang="en-US" b="1" dirty="0"/>
              <a:t> </a:t>
            </a:r>
            <a:r>
              <a:rPr lang="en-US" altLang="zh-CN" b="1" dirty="0"/>
              <a:t>model</a:t>
            </a:r>
          </a:p>
        </p:txBody>
      </p:sp>
      <p:pic>
        <p:nvPicPr>
          <p:cNvPr id="6" name="Picture 5" descr="A group of mathematical symbols&#10;&#10;AI-generated content may be incorrect.">
            <a:extLst>
              <a:ext uri="{FF2B5EF4-FFF2-40B4-BE49-F238E27FC236}">
                <a16:creationId xmlns:a16="http://schemas.microsoft.com/office/drawing/2014/main" id="{51B69D0A-A805-8CC1-8468-A8DAA207A8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889"/>
          <a:stretch>
            <a:fillRect/>
          </a:stretch>
        </p:blipFill>
        <p:spPr>
          <a:xfrm>
            <a:off x="1856096" y="878764"/>
            <a:ext cx="7772400" cy="1183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BFA9A-B781-CFFD-66CD-B329DAF5E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96" y="2590542"/>
            <a:ext cx="7696200" cy="4699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C6AB9612-9A4E-5C55-63A3-4231C3C563EB}"/>
              </a:ext>
            </a:extLst>
          </p:cNvPr>
          <p:cNvSpPr/>
          <p:nvPr/>
        </p:nvSpPr>
        <p:spPr>
          <a:xfrm>
            <a:off x="524285" y="1029629"/>
            <a:ext cx="1048090" cy="30089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2D9A29-ACC5-2EC2-6978-1DC9790E8FEF}"/>
                  </a:ext>
                </a:extLst>
              </p:cNvPr>
              <p:cNvSpPr txBox="1"/>
              <p:nvPr/>
            </p:nvSpPr>
            <p:spPr>
              <a:xfrm>
                <a:off x="524285" y="572841"/>
                <a:ext cx="1048091" cy="461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𝑈𝐸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2D9A29-ACC5-2EC2-6978-1DC9790E8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85" y="572841"/>
                <a:ext cx="1048091" cy="461024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41AED72F-0567-6718-DFE8-B3F445A7FB64}"/>
              </a:ext>
            </a:extLst>
          </p:cNvPr>
          <p:cNvSpPr/>
          <p:nvPr/>
        </p:nvSpPr>
        <p:spPr>
          <a:xfrm>
            <a:off x="10335904" y="2733562"/>
            <a:ext cx="1117698" cy="326880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605278-0154-89B6-3668-ABB4665E8E20}"/>
                  </a:ext>
                </a:extLst>
              </p:cNvPr>
              <p:cNvSpPr txBox="1"/>
              <p:nvPr/>
            </p:nvSpPr>
            <p:spPr>
              <a:xfrm>
                <a:off x="10376160" y="2229842"/>
                <a:ext cx="1037186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605278-0154-89B6-3668-ABB4665E8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160" y="2229842"/>
                <a:ext cx="1037186" cy="391646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022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E72E4A-80CA-E812-F96D-C4C4F23C4A63}"/>
              </a:ext>
            </a:extLst>
          </p:cNvPr>
          <p:cNvSpPr txBox="1"/>
          <p:nvPr/>
        </p:nvSpPr>
        <p:spPr>
          <a:xfrm>
            <a:off x="524285" y="164701"/>
            <a:ext cx="423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Future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5E2F53-1002-7361-3B66-CF4D765365B9}"/>
              </a:ext>
            </a:extLst>
          </p:cNvPr>
          <p:cNvSpPr txBox="1"/>
          <p:nvPr/>
        </p:nvSpPr>
        <p:spPr>
          <a:xfrm>
            <a:off x="1176590" y="890396"/>
            <a:ext cx="79674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More</a:t>
            </a:r>
            <a:r>
              <a:rPr lang="zh-CN" altLang="en-US" sz="1600" dirty="0"/>
              <a:t> </a:t>
            </a:r>
            <a:r>
              <a:rPr lang="en-US" altLang="zh-CN" sz="1600" dirty="0"/>
              <a:t>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Add</a:t>
            </a:r>
            <a:r>
              <a:rPr lang="zh-CN" altLang="en-US" sz="1600" dirty="0"/>
              <a:t> </a:t>
            </a:r>
            <a:r>
              <a:rPr lang="en-US" altLang="zh-CN" sz="1600" dirty="0"/>
              <a:t>regional</a:t>
            </a:r>
            <a:r>
              <a:rPr lang="zh-CN" altLang="en-US" sz="1600" dirty="0"/>
              <a:t> </a:t>
            </a:r>
            <a:r>
              <a:rPr lang="en-US" altLang="zh-CN" sz="1600" dirty="0"/>
              <a:t>constraints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AV</a:t>
            </a:r>
            <a:r>
              <a:rPr lang="zh-CN" altLang="en-US" sz="1600" dirty="0"/>
              <a:t>  </a:t>
            </a:r>
            <a:r>
              <a:rPr lang="en-US" altLang="zh-CN" sz="1600" dirty="0"/>
              <a:t>-&gt;</a:t>
            </a:r>
            <a:r>
              <a:rPr lang="zh-CN" altLang="en-US" sz="1600" dirty="0"/>
              <a:t> </a:t>
            </a:r>
            <a:r>
              <a:rPr lang="en-US" altLang="zh-CN" sz="1600" dirty="0"/>
              <a:t>Waymo</a:t>
            </a:r>
            <a:r>
              <a:rPr lang="zh-CN" altLang="en-US" sz="1600" dirty="0"/>
              <a:t> </a:t>
            </a:r>
            <a:r>
              <a:rPr lang="en-US" altLang="zh-CN" sz="1600" dirty="0"/>
              <a:t>cannot</a:t>
            </a:r>
            <a:r>
              <a:rPr lang="zh-CN" altLang="en-US" sz="1600" dirty="0"/>
              <a:t> </a:t>
            </a:r>
            <a:r>
              <a:rPr lang="en-US" altLang="zh-CN" sz="1600" dirty="0"/>
              <a:t>drive</a:t>
            </a:r>
            <a:r>
              <a:rPr lang="zh-CN" altLang="en-US" sz="1600" dirty="0"/>
              <a:t> </a:t>
            </a:r>
            <a:r>
              <a:rPr lang="en-US" altLang="zh-CN" sz="1600" dirty="0"/>
              <a:t>on</a:t>
            </a:r>
            <a:r>
              <a:rPr lang="zh-CN" altLang="en-US" sz="1600" dirty="0"/>
              <a:t> </a:t>
            </a:r>
            <a:r>
              <a:rPr lang="en-US" altLang="zh-CN" sz="1600" dirty="0"/>
              <a:t>highway</a:t>
            </a:r>
            <a:r>
              <a:rPr lang="zh-CN" altLang="en-US" sz="1600" dirty="0"/>
              <a:t> </a:t>
            </a:r>
            <a:r>
              <a:rPr lang="en-US" altLang="zh-CN" sz="1600" dirty="0"/>
              <a:t>currently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Add</a:t>
            </a:r>
            <a:r>
              <a:rPr lang="zh-CN" altLang="en-US" sz="1600" dirty="0"/>
              <a:t> </a:t>
            </a:r>
            <a:r>
              <a:rPr lang="en-US" altLang="zh-CN" sz="1600" dirty="0"/>
              <a:t>customer’s</a:t>
            </a:r>
            <a:r>
              <a:rPr lang="zh-CN" altLang="en-US" sz="1600" dirty="0"/>
              <a:t> </a:t>
            </a:r>
            <a:r>
              <a:rPr lang="en-US" altLang="zh-CN" sz="1600" dirty="0"/>
              <a:t>category</a:t>
            </a:r>
            <a:r>
              <a:rPr lang="zh-CN" altLang="en-US" sz="1600" dirty="0"/>
              <a:t> </a:t>
            </a:r>
            <a:r>
              <a:rPr lang="en-US" altLang="zh-CN" sz="1600" dirty="0"/>
              <a:t>-&gt;</a:t>
            </a:r>
            <a:r>
              <a:rPr lang="zh-CN" altLang="en-US" sz="1600" dirty="0"/>
              <a:t> </a:t>
            </a:r>
            <a:r>
              <a:rPr lang="en-US" altLang="zh-CN" sz="1600" dirty="0"/>
              <a:t>some</a:t>
            </a:r>
            <a:r>
              <a:rPr lang="zh-CN" altLang="en-US" sz="1600" dirty="0"/>
              <a:t> </a:t>
            </a:r>
            <a:r>
              <a:rPr lang="en-US" altLang="zh-CN" sz="1600" dirty="0"/>
              <a:t>customers</a:t>
            </a:r>
            <a:r>
              <a:rPr lang="zh-CN" altLang="en-US" sz="1600" dirty="0"/>
              <a:t> </a:t>
            </a:r>
            <a:r>
              <a:rPr lang="en-US" altLang="zh-CN" sz="1600" dirty="0"/>
              <a:t>do</a:t>
            </a:r>
            <a:r>
              <a:rPr lang="zh-CN" altLang="en-US" sz="1600" dirty="0"/>
              <a:t> </a:t>
            </a:r>
            <a:r>
              <a:rPr lang="en-US" altLang="zh-CN" sz="1600" dirty="0"/>
              <a:t>not</a:t>
            </a:r>
            <a:r>
              <a:rPr lang="zh-CN" altLang="en-US" sz="1600" dirty="0"/>
              <a:t> </a:t>
            </a:r>
            <a:r>
              <a:rPr lang="en-US" altLang="zh-CN" sz="1600" dirty="0"/>
              <a:t>have</a:t>
            </a:r>
            <a:r>
              <a:rPr lang="zh-CN" altLang="en-US" sz="1600" dirty="0"/>
              <a:t> </a:t>
            </a:r>
            <a:r>
              <a:rPr lang="en-US" altLang="zh-CN" sz="1600" dirty="0"/>
              <a:t>vehicles,</a:t>
            </a:r>
            <a:r>
              <a:rPr lang="zh-CN" altLang="en-US" sz="1600" dirty="0"/>
              <a:t> </a:t>
            </a:r>
            <a:r>
              <a:rPr lang="en-US" altLang="zh-CN" sz="1600" dirty="0"/>
              <a:t>some</a:t>
            </a:r>
            <a:r>
              <a:rPr lang="zh-CN" altLang="en-US" sz="1600" dirty="0"/>
              <a:t> </a:t>
            </a:r>
            <a:r>
              <a:rPr lang="en-US" altLang="zh-CN" sz="1600" dirty="0"/>
              <a:t>only</a:t>
            </a:r>
            <a:r>
              <a:rPr lang="zh-CN" altLang="en-US" sz="1600" dirty="0"/>
              <a:t> </a:t>
            </a:r>
            <a:r>
              <a:rPr lang="en-US" altLang="zh-CN" sz="1600" dirty="0"/>
              <a:t>want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choose</a:t>
            </a:r>
            <a:r>
              <a:rPr lang="zh-CN" altLang="en-US" sz="1600" dirty="0"/>
              <a:t> </a:t>
            </a:r>
            <a:r>
              <a:rPr lang="en-US" altLang="zh-CN" sz="1600" dirty="0"/>
              <a:t>HV</a:t>
            </a:r>
            <a:r>
              <a:rPr lang="zh-CN" altLang="en-US" sz="1600" dirty="0"/>
              <a:t> </a:t>
            </a:r>
            <a:r>
              <a:rPr lang="en-US" altLang="zh-CN" sz="1600" dirty="0"/>
              <a:t>taxi…</a:t>
            </a:r>
          </a:p>
          <a:p>
            <a:endParaRPr lang="en-US" altLang="zh-CN" sz="1600" dirty="0"/>
          </a:p>
          <a:p>
            <a:r>
              <a:rPr lang="en-US" altLang="zh-CN" sz="1600" dirty="0"/>
              <a:t>Existence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solution</a:t>
            </a:r>
            <a:r>
              <a:rPr lang="zh-CN" altLang="en-US" sz="1600" dirty="0"/>
              <a:t> </a:t>
            </a:r>
            <a:r>
              <a:rPr lang="en-US" altLang="zh-CN" sz="1600" dirty="0"/>
              <a:t>proof</a:t>
            </a:r>
          </a:p>
          <a:p>
            <a:endParaRPr lang="en-US" altLang="zh-CN" sz="1600" dirty="0"/>
          </a:p>
          <a:p>
            <a:r>
              <a:rPr lang="en-US" altLang="zh-CN" sz="1600" dirty="0"/>
              <a:t>Numerical</a:t>
            </a:r>
            <a:r>
              <a:rPr lang="zh-CN" altLang="en-US" sz="1600" dirty="0"/>
              <a:t> </a:t>
            </a:r>
            <a:r>
              <a:rPr lang="en-US" altLang="zh-CN" sz="1600" dirty="0"/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this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more</a:t>
            </a:r>
            <a:r>
              <a:rPr lang="zh-CN" altLang="en-US" sz="1600" dirty="0"/>
              <a:t> </a:t>
            </a:r>
            <a:r>
              <a:rPr lang="en-US" altLang="zh-CN" sz="1600" dirty="0"/>
              <a:t>realistic</a:t>
            </a:r>
            <a:r>
              <a:rPr lang="zh-CN" altLang="en-US" sz="1600" dirty="0"/>
              <a:t> </a:t>
            </a:r>
            <a:r>
              <a:rPr lang="en-US" altLang="zh-CN" sz="1600" dirty="0"/>
              <a:t>compared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other</a:t>
            </a:r>
            <a:r>
              <a:rPr lang="zh-CN" altLang="en-US" sz="1600" dirty="0"/>
              <a:t> </a:t>
            </a:r>
            <a:r>
              <a:rPr lang="en-US" altLang="zh-CN" sz="1600" dirty="0"/>
              <a:t>models?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How</a:t>
            </a:r>
            <a:r>
              <a:rPr lang="zh-CN" altLang="en-US" sz="1600" dirty="0"/>
              <a:t> </a:t>
            </a:r>
            <a:r>
              <a:rPr lang="en-US" altLang="zh-CN" sz="1600" dirty="0"/>
              <a:t>proportions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AVs</a:t>
            </a:r>
            <a:r>
              <a:rPr lang="zh-CN" altLang="en-US" sz="1600" dirty="0"/>
              <a:t> </a:t>
            </a:r>
            <a:r>
              <a:rPr lang="en-US" altLang="zh-CN" sz="1600" dirty="0"/>
              <a:t>affect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system?</a:t>
            </a:r>
            <a:r>
              <a:rPr lang="zh-CN" altLang="en-US" sz="1600" dirty="0"/>
              <a:t>  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344584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7258</TotalTime>
  <Words>731</Words>
  <Application>Microsoft Macintosh PowerPoint</Application>
  <PresentationFormat>Widescreen</PresentationFormat>
  <Paragraphs>96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Kexin Wang</dc:creator>
  <cp:lastModifiedBy>Kexin Wang</cp:lastModifiedBy>
  <cp:revision>78</cp:revision>
  <dcterms:created xsi:type="dcterms:W3CDTF">2025-04-15T03:37:49Z</dcterms:created>
  <dcterms:modified xsi:type="dcterms:W3CDTF">2025-09-06T01:33:47Z</dcterms:modified>
</cp:coreProperties>
</file>